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5" r:id="rId4"/>
    <p:sldId id="269" r:id="rId5"/>
    <p:sldId id="271" r:id="rId6"/>
    <p:sldId id="261" r:id="rId7"/>
    <p:sldId id="262" r:id="rId8"/>
    <p:sldId id="263" r:id="rId9"/>
    <p:sldId id="267" r:id="rId10"/>
    <p:sldId id="264" r:id="rId11"/>
    <p:sldId id="266" r:id="rId12"/>
    <p:sldId id="270" r:id="rId13"/>
    <p:sldId id="272" r:id="rId14"/>
    <p:sldId id="268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6075.8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5587.8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3930.8</c:v>
                </c:pt>
              </c:numCache>
            </c:numRef>
          </c:val>
        </c:ser>
        <c:overlap val="100"/>
        <c:axId val="77665408"/>
        <c:axId val="77666944"/>
      </c:barChart>
      <c:catAx>
        <c:axId val="77665408"/>
        <c:scaling>
          <c:orientation val="minMax"/>
        </c:scaling>
        <c:delete val="1"/>
        <c:axPos val="b"/>
        <c:numFmt formatCode="General" sourceLinked="1"/>
        <c:tickLblPos val="nextTo"/>
        <c:crossAx val="77666944"/>
        <c:crosses val="autoZero"/>
        <c:auto val="1"/>
        <c:lblAlgn val="ctr"/>
        <c:lblOffset val="100"/>
      </c:catAx>
      <c:valAx>
        <c:axId val="77666944"/>
        <c:scaling>
          <c:orientation val="minMax"/>
        </c:scaling>
        <c:axPos val="l"/>
        <c:majorGridlines/>
        <c:numFmt formatCode="General" sourceLinked="1"/>
        <c:tickLblPos val="nextTo"/>
        <c:crossAx val="776654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6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154.30000000000001</c:v>
                </c:pt>
                <c:pt idx="1">
                  <c:v>161.5</c:v>
                </c:pt>
                <c:pt idx="2">
                  <c:v>165.6</c:v>
                </c:pt>
                <c:pt idx="3">
                  <c:v>180.6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51</c:v>
                </c:pt>
                <c:pt idx="1">
                  <c:v>95.6</c:v>
                </c:pt>
                <c:pt idx="2">
                  <c:v>84</c:v>
                </c:pt>
                <c:pt idx="3">
                  <c:v>84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1928.8</c:v>
                </c:pt>
                <c:pt idx="1">
                  <c:v>614.1</c:v>
                </c:pt>
                <c:pt idx="2">
                  <c:v>614.1</c:v>
                </c:pt>
                <c:pt idx="3">
                  <c:v>614.1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2972.8</c:v>
                </c:pt>
                <c:pt idx="1">
                  <c:v>2987.4</c:v>
                </c:pt>
                <c:pt idx="2">
                  <c:v>2987.4</c:v>
                </c:pt>
                <c:pt idx="3">
                  <c:v>2987.4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6</c:v>
                </c:pt>
                <c:pt idx="1">
                  <c:v>6.2</c:v>
                </c:pt>
                <c:pt idx="2">
                  <c:v>6.4</c:v>
                </c:pt>
                <c:pt idx="3">
                  <c:v>6.7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10.7</c:v>
                </c:pt>
                <c:pt idx="1">
                  <c:v>10.7</c:v>
                </c:pt>
                <c:pt idx="2">
                  <c:v>10.7</c:v>
                </c:pt>
                <c:pt idx="3">
                  <c:v>10.7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42</c:v>
                </c:pt>
                <c:pt idx="1">
                  <c:v>43.7</c:v>
                </c:pt>
                <c:pt idx="2">
                  <c:v>45.4</c:v>
                </c:pt>
                <c:pt idx="3">
                  <c:v>47.3</c:v>
                </c:pt>
              </c:numCache>
            </c:numRef>
          </c:val>
        </c:ser>
        <c:shape val="cylinder"/>
        <c:axId val="77716096"/>
        <c:axId val="90947968"/>
        <c:axId val="0"/>
      </c:bar3DChart>
      <c:catAx>
        <c:axId val="77716096"/>
        <c:scaling>
          <c:orientation val="minMax"/>
        </c:scaling>
        <c:axPos val="b"/>
        <c:numFmt formatCode="General" sourceLinked="0"/>
        <c:tickLblPos val="nextTo"/>
        <c:crossAx val="90947968"/>
        <c:crosses val="autoZero"/>
        <c:auto val="1"/>
        <c:lblAlgn val="ctr"/>
        <c:lblOffset val="100"/>
      </c:catAx>
      <c:valAx>
        <c:axId val="90947968"/>
        <c:scaling>
          <c:orientation val="minMax"/>
        </c:scaling>
        <c:axPos val="l"/>
        <c:majorGridlines/>
        <c:numFmt formatCode="General" sourceLinked="1"/>
        <c:tickLblPos val="nextTo"/>
        <c:crossAx val="77716096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093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6075.8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5587.8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Лист1!$A$2:$A$5</c:f>
              <c:strCache>
                <c:ptCount val="4"/>
                <c:pt idx="1">
                  <c:v>2018 г.</c:v>
                </c:pt>
                <c:pt idx="2">
                  <c:v>2019 г.</c:v>
                </c:pt>
                <c:pt idx="3">
                  <c:v>2020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3930.8</c:v>
                </c:pt>
              </c:numCache>
            </c:numRef>
          </c:val>
        </c:ser>
        <c:overlap val="100"/>
        <c:axId val="101283328"/>
        <c:axId val="101284864"/>
      </c:barChart>
      <c:catAx>
        <c:axId val="101283328"/>
        <c:scaling>
          <c:orientation val="minMax"/>
        </c:scaling>
        <c:axPos val="b"/>
        <c:numFmt formatCode="General" sourceLinked="1"/>
        <c:tickLblPos val="nextTo"/>
        <c:crossAx val="101284864"/>
        <c:crosses val="autoZero"/>
        <c:auto val="1"/>
        <c:lblAlgn val="ctr"/>
        <c:lblOffset val="100"/>
      </c:catAx>
      <c:valAx>
        <c:axId val="101284864"/>
        <c:scaling>
          <c:orientation val="minMax"/>
        </c:scaling>
        <c:axPos val="l"/>
        <c:majorGridlines/>
        <c:numFmt formatCode="General" sourceLinked="1"/>
        <c:tickLblPos val="nextTo"/>
        <c:crossAx val="1012833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p04048@donpac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8572528" cy="1167743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Ленинского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сельского поселения Зимовниковского района на 2018 год и на плановый период 2019 и 2020 годов</a:t>
            </a:r>
            <a: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</a:b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497" y="1122680"/>
          <a:ext cx="8751345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208280"/>
                <a:gridCol w="1253001"/>
                <a:gridCol w="1214446"/>
                <a:gridCol w="107157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2018</a:t>
                      </a:r>
                      <a:r>
                        <a:rPr lang="ru-RU" sz="1400" baseline="0" dirty="0" smtClean="0"/>
                        <a:t>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2019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2020 г.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6158,7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5510,4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5488,4</a:t>
                      </a:r>
                      <a:endParaRPr lang="ru-RU" sz="18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3 849,3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3 849,3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3849,3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75,8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76,6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79,4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27,3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632,4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98,5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1824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Охрана окружающей среды	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30,0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1401,4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1286,2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1362,6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124,8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124,8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124,8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</a:tr>
              <a:tr h="153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ЛЕНИНСКОГО 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2018-2020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/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ЛЕНИНСКОГО СЕЛЬСКОГО ПОСЕЛЕНИЯ НА </a:t>
            </a:r>
            <a:r>
              <a:rPr lang="ru-RU" sz="2200" dirty="0" smtClean="0"/>
              <a:t>2018-2020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 на 2018 год и на плановый период 2019 и 2020 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663912"/>
          <a:ext cx="8496945" cy="5052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2018</a:t>
                      </a:r>
                      <a:r>
                        <a:rPr lang="ru-RU" sz="1900" baseline="0" dirty="0" smtClean="0"/>
                        <a:t>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2019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2020 г.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6158,7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510,4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488,4</a:t>
                      </a:r>
                      <a:endParaRPr lang="ru-RU" sz="1900" b="1" dirty="0"/>
                    </a:p>
                  </a:txBody>
                  <a:tcPr/>
                </a:tc>
              </a:tr>
              <a:tr h="118863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качественными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жилищно-коммунальными услугами населения Ленинского сельского поселения»</a:t>
                      </a:r>
                    </a:p>
                    <a:p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617.4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98.5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, ситуаций, обеспечение пожарной безопасности людей на водных объектах"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900" dirty="0"/>
                    </a:p>
                  </a:txBody>
                  <a:tcPr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401,4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286.2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362,6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 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рациональное природопользование»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Подпрограмма "Развитие физической культуры и массового спорта"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844824"/>
          <a:ext cx="8676456" cy="4441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/>
                <a:gridCol w="1071229"/>
                <a:gridCol w="999814"/>
                <a:gridCol w="963603"/>
              </a:tblGrid>
              <a:tr h="37525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2018</a:t>
                      </a:r>
                      <a:r>
                        <a:rPr lang="ru-RU" sz="2000" baseline="0" dirty="0" smtClean="0"/>
                        <a:t>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2019 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2020 г.</a:t>
                      </a:r>
                      <a:endParaRPr lang="ru-RU" sz="2000" dirty="0"/>
                    </a:p>
                  </a:txBody>
                  <a:tcPr/>
                </a:tc>
              </a:tr>
              <a:tr h="566080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«Развитие муниципальной службы и информационное общество»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55.0</a:t>
                      </a:r>
                      <a:endParaRPr lang="ru-RU" sz="2000" dirty="0"/>
                    </a:p>
                  </a:txBody>
                  <a:tcPr/>
                </a:tc>
              </a:tr>
              <a:tr h="750503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общественного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порядка и противодействие преступности»</a:t>
                      </a:r>
                    </a:p>
                    <a:p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2000" dirty="0"/>
                    </a:p>
                  </a:txBody>
                  <a:tcPr/>
                </a:tc>
              </a:tr>
              <a:tr h="969400">
                <a:tc>
                  <a:txBody>
                    <a:bodyPr/>
                    <a:lstStyle/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муниципальными</a:t>
                      </a:r>
                    </a:p>
                    <a:p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финансами и создание условий для эффективного управления муниципальными финансами»</a:t>
                      </a:r>
                    </a:p>
                    <a:p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3 829.1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3 829.1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3 826.4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7231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2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210,8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211,6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214,4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деятельности, на 2018 год и на плановый период 2019 и 2020 годов(ТЫС.РУБ.) </a:t>
            </a:r>
            <a:r>
              <a:rPr lang="ru-RU" sz="2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</a:t>
            </a:r>
            <a:endParaRPr lang="ru-RU" sz="2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иных межбюджетных трансфертов за счет средств субсидий областного бюджета для софинансирования расходных обязательств, по вопросам местного значения (тыс. руб.)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628800"/>
          <a:ext cx="8712966" cy="4862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168332"/>
                <a:gridCol w="1249698"/>
                <a:gridCol w="1249698"/>
                <a:gridCol w="1249698"/>
                <a:gridCol w="1249698"/>
                <a:gridCol w="1249698"/>
              </a:tblGrid>
              <a:tr h="4079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2018 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2019 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2020 г.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5226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Субсидии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областного бюджета (95,2%)</a:t>
                      </a:r>
                      <a:endParaRPr lang="ru-RU" sz="1600" b="1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Средства местного бюджета на софинансирование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(4,8%)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64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2"/>
                          </a:solidFill>
                        </a:rPr>
                        <a:t>На</a:t>
                      </a:r>
                      <a:r>
                        <a:rPr lang="ru-RU" sz="1600" b="1" baseline="0" dirty="0" smtClean="0">
                          <a:solidFill>
                            <a:schemeClr val="tx2"/>
                          </a:solidFill>
                        </a:rPr>
                        <a:t> повышение заработной платы работников муниципальных учреждений культуры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289,1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14,6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336,2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17,0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412,6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20,8</a:t>
                      </a:r>
                      <a:endParaRPr lang="ru-RU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826675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Администрация Ленинского сельского поселения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Официальный сайт: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http://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ленинскоепоселение.рф/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Телефон: 8 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</a:rPr>
              <a:t>86376)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3-19-48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Адрес: 347460, Ростовская область, Зимовниковский район, п. Зимовники, ул. Ленина, 89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E-mail: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sp13143@yandex.ru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оля\YandexDisk\Скриншоты\2017-12-01_23-31-3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4422"/>
            <a:ext cx="9144001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Ленинского 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бюджета нашего поселения на 2018-2020 годы.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Ленинского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Ленинского сельского поселения Зимовниковского района на 2018 год и на плановый период 2019 и 2020 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Ленинского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11984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Ленинского сельского поселения на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2018-2020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18473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1857364"/>
            <a:ext cx="1928826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2018 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- </a:t>
            </a:r>
            <a:r>
              <a:rPr lang="ru-RU" b="1" dirty="0" smtClean="0"/>
              <a:t>6158,7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- </a:t>
            </a:r>
            <a:r>
              <a:rPr lang="ru-RU" b="1" dirty="0" smtClean="0"/>
              <a:t>6158,7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2276872"/>
            <a:ext cx="2071703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2019 г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– 5510,4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– 5510,4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70640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2020 г.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</a:t>
            </a:r>
            <a:r>
              <a:rPr lang="ru-RU" b="1" dirty="0" smtClean="0"/>
              <a:t>5488,4</a:t>
            </a:r>
            <a:endParaRPr lang="ru-RU" b="1" dirty="0" smtClean="0"/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– </a:t>
            </a:r>
            <a:r>
              <a:rPr lang="ru-RU" b="1" dirty="0" smtClean="0"/>
              <a:t>5488,4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ЛЕНИНСКОГО СЕЛЬСКОГО ПОСЕЛЕНИЯ НА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2018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-2020 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" y="850597"/>
          <a:ext cx="9001157" cy="60074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72067"/>
                <a:gridCol w="214314"/>
                <a:gridCol w="1285884"/>
                <a:gridCol w="1285884"/>
                <a:gridCol w="1143008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2018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2019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2020 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3919,2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3913,6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3930,8</a:t>
                      </a:r>
                      <a:endParaRPr lang="ru-RU" sz="1400" b="1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161,5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165,6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180,6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товары (работы, услуги), реализуемые на территории РФ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95,6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614,1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614,1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614,1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2 987,4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2 987,4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2987,4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6,7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10,7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10,7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10,7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Платежи при пользовании природными ресурсами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Административные платежи и сборы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43,7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45,4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47,3</a:t>
                      </a:r>
                      <a:endParaRPr lang="ru-RU" sz="1300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2239,5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1596,8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1557,6</a:t>
                      </a:r>
                      <a:endParaRPr lang="ru-RU" sz="1400" b="1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6158,7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5510,4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5488,4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ЛЕНИНСКОГО СЕЛЬСКОГО ПОСЕЛЕНИЯ НА </a:t>
            </a:r>
            <a:r>
              <a:rPr lang="ru-RU" sz="2200" dirty="0" smtClean="0"/>
              <a:t>2018-2020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ЛЕНИНСКОГО 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2018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-2020 ГОДЫ (тыс.руб.)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874</Words>
  <Application>Microsoft Office PowerPoint</Application>
  <PresentationFormat>Экран (4:3)</PresentationFormat>
  <Paragraphs>245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Бюджет  Ленинского сельского поселения Зимовниковского района на 2018 год и на плановый период 2019 и 2020 годов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user</cp:lastModifiedBy>
  <cp:revision>30</cp:revision>
  <dcterms:created xsi:type="dcterms:W3CDTF">2017-12-11T11:43:42Z</dcterms:created>
  <dcterms:modified xsi:type="dcterms:W3CDTF">2018-02-20T08:27:15Z</dcterms:modified>
</cp:coreProperties>
</file>