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65" r:id="rId6"/>
    <p:sldId id="269" r:id="rId7"/>
    <p:sldId id="271" r:id="rId8"/>
    <p:sldId id="261" r:id="rId9"/>
    <p:sldId id="262" r:id="rId10"/>
    <p:sldId id="263" r:id="rId11"/>
    <p:sldId id="267" r:id="rId12"/>
    <p:sldId id="264" r:id="rId13"/>
    <p:sldId id="266" r:id="rId14"/>
    <p:sldId id="270" r:id="rId15"/>
    <p:sldId id="272" r:id="rId16"/>
    <p:sldId id="268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6075.8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6252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6049.7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5879.5</c:v>
                </c:pt>
              </c:numCache>
            </c:numRef>
          </c:val>
        </c:ser>
        <c:overlap val="100"/>
        <c:axId val="104140800"/>
        <c:axId val="104142336"/>
      </c:barChart>
      <c:catAx>
        <c:axId val="104140800"/>
        <c:scaling>
          <c:orientation val="minMax"/>
        </c:scaling>
        <c:axPos val="b"/>
        <c:numFmt formatCode="General" sourceLinked="1"/>
        <c:tickLblPos val="nextTo"/>
        <c:crossAx val="104142336"/>
        <c:crosses val="autoZero"/>
        <c:auto val="1"/>
        <c:lblAlgn val="ctr"/>
        <c:lblOffset val="100"/>
      </c:catAx>
      <c:valAx>
        <c:axId val="104142336"/>
        <c:scaling>
          <c:orientation val="minMax"/>
        </c:scaling>
        <c:axPos val="l"/>
        <c:majorGridlines/>
        <c:numFmt formatCode="General" sourceLinked="1"/>
        <c:tickLblPos val="nextTo"/>
        <c:crossAx val="10414080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8.4578171112505249E-2"/>
          <c:y val="3.7787611739412676E-2"/>
          <c:w val="0.65873399573963398"/>
          <c:h val="0.8797197060382465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НДФЛ,доходы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161.5</c:v>
                </c:pt>
                <c:pt idx="1">
                  <c:v>184.9</c:v>
                </c:pt>
                <c:pt idx="2">
                  <c:v>196.3</c:v>
                </c:pt>
                <c:pt idx="3">
                  <c:v>209.7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имущество физ. Лиц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95.6</c:v>
                </c:pt>
                <c:pt idx="1">
                  <c:v>84</c:v>
                </c:pt>
                <c:pt idx="2">
                  <c:v>84</c:v>
                </c:pt>
                <c:pt idx="3">
                  <c:v>84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614.1</c:v>
                </c:pt>
                <c:pt idx="1">
                  <c:v>1308.2</c:v>
                </c:pt>
                <c:pt idx="2">
                  <c:v>1308.2</c:v>
                </c:pt>
                <c:pt idx="3">
                  <c:v>1308.2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2987.4</c:v>
                </c:pt>
                <c:pt idx="1">
                  <c:v>2879.5</c:v>
                </c:pt>
                <c:pt idx="2">
                  <c:v>2879.5</c:v>
                </c:pt>
                <c:pt idx="3">
                  <c:v>2879.5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Гос.пошлина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6.2</c:v>
                </c:pt>
                <c:pt idx="1">
                  <c:v>6.5</c:v>
                </c:pt>
                <c:pt idx="2">
                  <c:v>6.7</c:v>
                </c:pt>
                <c:pt idx="3">
                  <c:v>7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Доходы от импользования имущества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10.7</c:v>
                </c:pt>
                <c:pt idx="1">
                  <c:v>382.8</c:v>
                </c:pt>
                <c:pt idx="2">
                  <c:v>382.8</c:v>
                </c:pt>
                <c:pt idx="3">
                  <c:v>382.8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Штрафы, санкции, возмещения ущерба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43.7</c:v>
                </c:pt>
                <c:pt idx="1">
                  <c:v>45.6</c:v>
                </c:pt>
                <c:pt idx="2">
                  <c:v>47.3</c:v>
                </c:pt>
                <c:pt idx="3">
                  <c:v>49.2</c:v>
                </c:pt>
              </c:numCache>
            </c:numRef>
          </c:val>
        </c:ser>
        <c:shape val="cylinder"/>
        <c:axId val="107943424"/>
        <c:axId val="107944960"/>
        <c:axId val="0"/>
      </c:bar3DChart>
      <c:catAx>
        <c:axId val="107943424"/>
        <c:scaling>
          <c:orientation val="minMax"/>
        </c:scaling>
        <c:axPos val="b"/>
        <c:numFmt formatCode="General" sourceLinked="0"/>
        <c:tickLblPos val="nextTo"/>
        <c:crossAx val="107944960"/>
        <c:crosses val="autoZero"/>
        <c:auto val="1"/>
        <c:lblAlgn val="ctr"/>
        <c:lblOffset val="100"/>
      </c:catAx>
      <c:valAx>
        <c:axId val="107944960"/>
        <c:scaling>
          <c:orientation val="minMax"/>
        </c:scaling>
        <c:axPos val="l"/>
        <c:majorGridlines/>
        <c:numFmt formatCode="General" sourceLinked="1"/>
        <c:tickLblPos val="nextTo"/>
        <c:crossAx val="107943424"/>
        <c:crosses val="autoZero"/>
        <c:crossBetween val="between"/>
      </c:valAx>
    </c:plotArea>
    <c:legend>
      <c:legendPos val="r"/>
      <c:legendEntry>
        <c:idx val="4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0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75062100590686265"/>
          <c:y val="2.3340025787163602E-2"/>
          <c:w val="0.24868313728569891"/>
          <c:h val="0.97665984917944093"/>
        </c:manualLayout>
      </c:layout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10219.799999999999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6252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6049.7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2018 г.</c:v>
                </c:pt>
                <c:pt idx="1">
                  <c:v>2019 г.</c:v>
                </c:pt>
                <c:pt idx="2">
                  <c:v>2020 г.</c:v>
                </c:pt>
                <c:pt idx="3">
                  <c:v>2021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5879.5</c:v>
                </c:pt>
              </c:numCache>
            </c:numRef>
          </c:val>
        </c:ser>
        <c:overlap val="100"/>
        <c:axId val="108134784"/>
        <c:axId val="108136320"/>
      </c:barChart>
      <c:catAx>
        <c:axId val="108134784"/>
        <c:scaling>
          <c:orientation val="minMax"/>
        </c:scaling>
        <c:axPos val="b"/>
        <c:numFmt formatCode="General" sourceLinked="1"/>
        <c:tickLblPos val="nextTo"/>
        <c:crossAx val="108136320"/>
        <c:crosses val="autoZero"/>
        <c:auto val="1"/>
        <c:lblAlgn val="ctr"/>
        <c:lblOffset val="100"/>
      </c:catAx>
      <c:valAx>
        <c:axId val="108136320"/>
        <c:scaling>
          <c:orientation val="minMax"/>
        </c:scaling>
        <c:axPos val="l"/>
        <c:majorGridlines/>
        <c:numFmt formatCode="General" sourceLinked="1"/>
        <c:tickLblPos val="nextTo"/>
        <c:crossAx val="1081347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F2C57-D4E6-4585-AE20-A8A0F1C0241B}" type="datetimeFigureOut">
              <a:rPr lang="ru-RU" smtClean="0"/>
              <a:pPr/>
              <a:t>27.11.2018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701B-752D-4BE0-9DF8-2D3459FB12D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29428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49148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34148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27901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255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sp04048@donpac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Хеда\Desktop\NHigCjuNMj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116632" y="1340768"/>
            <a:ext cx="11449272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Бюджет для граждан</a:t>
            </a:r>
            <a:endParaRPr lang="ru-RU" sz="6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517232"/>
            <a:ext cx="9144000" cy="1340768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Ленинского сельского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поселения Зимовниковского района на 2019 год и на плановый период 2020 и 2021 годов</a:t>
            </a:r>
          </a:p>
          <a:p>
            <a:endParaRPr lang="ru-RU" dirty="0"/>
          </a:p>
        </p:txBody>
      </p:sp>
      <p:sp>
        <p:nvSpPr>
          <p:cNvPr id="1026" name="AutoShape 2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332656"/>
            <a:ext cx="80648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ДОХОДОВ БЮДЖЕТА ЛЕНИНСКОГО СЕЛЬСКОГО ПОСЕЛЕНИЯ НА 2018-2021 ГОДЫ (ТЫС.РУБ.)</a:t>
            </a:r>
            <a:endParaRPr lang="ru-RU" sz="22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899592" y="1340768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31640" y="260648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СТРУКТУРА НАЛОГОВЫХ И НЕНАЛОГОВЫХ ДОХОДОВ БЮДЖЕТА ЛЕНИНСКОГО СЕЛЬСКОГО ПОСЕЛЕНИЯ НА 2017 -2020 ГОДЫ (тыс.руб.)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484784"/>
          <a:ext cx="8964488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497" y="1122680"/>
          <a:ext cx="9108504" cy="573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4048"/>
                <a:gridCol w="1008112"/>
                <a:gridCol w="1008112"/>
                <a:gridCol w="1008112"/>
                <a:gridCol w="1080120"/>
              </a:tblGrid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</a:t>
                      </a:r>
                      <a:r>
                        <a:rPr lang="ru-RU" sz="1400" dirty="0" smtClean="0"/>
                        <a:t>8</a:t>
                      </a: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2019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smtClean="0"/>
                        <a:t>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2020 </a:t>
                      </a:r>
                      <a:r>
                        <a:rPr lang="ru-RU" sz="1400" dirty="0" smtClean="0"/>
                        <a:t>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2021 </a:t>
                      </a:r>
                      <a:r>
                        <a:rPr lang="ru-RU" sz="1400" dirty="0" smtClean="0"/>
                        <a:t>г.</a:t>
                      </a:r>
                      <a:endParaRPr lang="ru-RU" sz="1400" dirty="0"/>
                    </a:p>
                  </a:txBody>
                  <a:tcPr/>
                </a:tc>
              </a:tr>
              <a:tr h="249848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РАСХОДЫ, всего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10219,8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6 </a:t>
                      </a:r>
                      <a:r>
                        <a:rPr lang="ru-RU" sz="1800" b="1" dirty="0" smtClean="0"/>
                        <a:t>252,0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6049,7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5879,5</a:t>
                      </a:r>
                      <a:endParaRPr lang="ru-RU" sz="1800" b="1" dirty="0"/>
                    </a:p>
                  </a:txBody>
                  <a:tcPr/>
                </a:tc>
              </a:tr>
              <a:tr h="2307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том числе: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2860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Общегосударственные вопросы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4093,5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3956,4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4004,4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3975,9</a:t>
                      </a:r>
                      <a:endParaRPr lang="ru-RU" sz="1400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оборона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77,1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76,5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79,3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3244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безопасность и правоохранительная деятельность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48,0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48,0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20,0</a:t>
                      </a:r>
                      <a:endParaRPr lang="ru-RU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экономика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230,0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Жилищно-коммунальное хозяйство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3936,4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713,7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436,9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264,6</a:t>
                      </a:r>
                      <a:endParaRPr lang="ru-RU" sz="1400" dirty="0"/>
                    </a:p>
                  </a:txBody>
                  <a:tcPr/>
                </a:tc>
              </a:tr>
              <a:tr h="1824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Охрана окружающей среды	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</a:tr>
              <a:tr h="25449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Образование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20,0</a:t>
                      </a:r>
                      <a:endParaRPr lang="ru-RU" sz="1400" dirty="0"/>
                    </a:p>
                  </a:txBody>
                  <a:tcPr/>
                </a:tc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Культура, кинематография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1416,4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1202,3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729,0</a:t>
                      </a:r>
                      <a:endParaRPr lang="ru-RU" sz="1400" dirty="0"/>
                    </a:p>
                  </a:txBody>
                  <a:tcPr/>
                </a:tc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Здравоохранение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594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Социальная политика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124,8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125,1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129,8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135,0</a:t>
                      </a:r>
                      <a:endParaRPr lang="ru-RU" sz="1400" dirty="0"/>
                    </a:p>
                  </a:txBody>
                  <a:tcPr/>
                </a:tc>
              </a:tr>
              <a:tr h="2426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Физическая культура и спорт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14,4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</a:tr>
              <a:tr h="1538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Средства массовой информации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8113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Обслуживание государственного и муниципального долга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4958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Межбюджетные трансферты общего характера бюджетам бюджетной системы РФ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ОБЪЕМ РАСХОДОВ БЮДЖЕТА ЛЕНИНСКОГО СЕЛЬСКОГО ПОСЕЛЕНИЯ НА 2017-2020 ГОДЫ (тыс.рублей)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/>
        </p:nvGraphicFramePr>
        <p:xfrm>
          <a:off x="899592" y="1340768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59632" y="476672"/>
            <a:ext cx="74523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РАСХОДОВ БЮДЖЕТА ЛЕНИНСКОГО СЕЛЬСКОГО ПОСЕЛЕНИЯ НА </a:t>
            </a:r>
            <a:r>
              <a:rPr lang="ru-RU" sz="2200" dirty="0" smtClean="0"/>
              <a:t>2018-2021 </a:t>
            </a:r>
            <a:r>
              <a:rPr lang="ru-RU" sz="2200" dirty="0" smtClean="0"/>
              <a:t>ГОДЫ (ТЫС.РУБ.)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0992" y="260648"/>
            <a:ext cx="9073008" cy="144655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Ленинского сельского поселения и непрограммным направлениям деятельности на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2019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 и на плановый период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2020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2021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годов (Тыс.руб.)</a:t>
            </a:r>
            <a:endParaRPr lang="ru-RU" sz="2200" b="1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1663912"/>
          <a:ext cx="8496945" cy="5052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5084"/>
                <a:gridCol w="1049066"/>
                <a:gridCol w="979128"/>
                <a:gridCol w="943667"/>
              </a:tblGrid>
              <a:tr h="352425"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2019</a:t>
                      </a:r>
                      <a:r>
                        <a:rPr lang="ru-RU" sz="1900" baseline="0" dirty="0" smtClean="0"/>
                        <a:t> </a:t>
                      </a:r>
                      <a:r>
                        <a:rPr lang="ru-RU" sz="1900" baseline="0" dirty="0" smtClean="0"/>
                        <a:t>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2020 </a:t>
                      </a:r>
                      <a:r>
                        <a:rPr lang="ru-RU" sz="1900" dirty="0" smtClean="0"/>
                        <a:t>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2021 </a:t>
                      </a:r>
                      <a:r>
                        <a:rPr lang="ru-RU" sz="1900" dirty="0" smtClean="0"/>
                        <a:t>г.</a:t>
                      </a:r>
                      <a:endParaRPr lang="ru-RU" sz="1900" dirty="0"/>
                    </a:p>
                  </a:txBody>
                  <a:tcPr/>
                </a:tc>
              </a:tr>
              <a:tr h="391216">
                <a:tc>
                  <a:txBody>
                    <a:bodyPr/>
                    <a:lstStyle/>
                    <a:p>
                      <a:r>
                        <a:rPr lang="ru-RU" sz="1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ВСЕГО: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252,0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6049,7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5879,5</a:t>
                      </a:r>
                      <a:endParaRPr lang="ru-RU" sz="1900" b="1" dirty="0"/>
                    </a:p>
                  </a:txBody>
                  <a:tcPr/>
                </a:tc>
              </a:tr>
              <a:tr h="118863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«Обеспечение качественными</a:t>
                      </a:r>
                    </a:p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жилищно-коммунальными услугами населения Ленинского сельского поселения»</a:t>
                      </a:r>
                    </a:p>
                    <a:p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713,7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436,9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264,6</a:t>
                      </a:r>
                      <a:endParaRPr lang="ru-RU" sz="1900" dirty="0"/>
                    </a:p>
                  </a:txBody>
                  <a:tcPr/>
                </a:tc>
              </a:tr>
              <a:tr h="742480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"Защита населения и территории</a:t>
                      </a:r>
                    </a:p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 чрезвычайных , ситуаций, обеспечение пожарной безопасности людей на водных объектах"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20.0</a:t>
                      </a:r>
                      <a:endParaRPr lang="ru-RU" sz="1900" dirty="0"/>
                    </a:p>
                  </a:txBody>
                  <a:tcPr/>
                </a:tc>
              </a:tr>
              <a:tr h="439560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"Развитие культуры"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202.3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729,0</a:t>
                      </a:r>
                      <a:endParaRPr lang="ru-RU" sz="1900" dirty="0"/>
                    </a:p>
                  </a:txBody>
                  <a:tcPr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«Охрана окружающей </a:t>
                      </a:r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среды»</a:t>
                      </a:r>
                      <a:endParaRPr lang="ru-RU" sz="1900" b="1" i="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40.0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40.0</a:t>
                      </a:r>
                      <a:endParaRPr lang="ru-RU" sz="1900" dirty="0" smtClean="0"/>
                    </a:p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10.0</a:t>
                      </a:r>
                      <a:endParaRPr lang="ru-RU" sz="1900" dirty="0" smtClean="0"/>
                    </a:p>
                    <a:p>
                      <a:endParaRPr lang="ru-RU" sz="1900" dirty="0"/>
                    </a:p>
                  </a:txBody>
                  <a:tcPr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"Развитие физической культуры и массового спорта"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10.0</a:t>
                      </a:r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1844824"/>
          <a:ext cx="8676456" cy="4441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1810"/>
                <a:gridCol w="1071229"/>
                <a:gridCol w="999814"/>
                <a:gridCol w="963603"/>
              </a:tblGrid>
              <a:tr h="375251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2018</a:t>
                      </a:r>
                      <a:r>
                        <a:rPr lang="ru-RU" sz="2000" baseline="0" dirty="0" smtClean="0"/>
                        <a:t> 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2019 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2020 г.</a:t>
                      </a:r>
                      <a:endParaRPr lang="ru-RU" sz="2000" dirty="0"/>
                    </a:p>
                  </a:txBody>
                  <a:tcPr/>
                </a:tc>
              </a:tr>
              <a:tr h="566080"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«Развитие муниципальной службы и информационное общество»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30.0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30.0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20.0</a:t>
                      </a:r>
                      <a:endParaRPr lang="ru-RU" sz="2000" dirty="0"/>
                    </a:p>
                  </a:txBody>
                  <a:tcPr/>
                </a:tc>
              </a:tr>
              <a:tr h="750503"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«Обеспечение общественного</a:t>
                      </a:r>
                    </a:p>
                    <a:p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порядка и противодействие преступности»</a:t>
                      </a:r>
                    </a:p>
                    <a:p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2000" dirty="0"/>
                    </a:p>
                  </a:txBody>
                  <a:tcPr/>
                </a:tc>
              </a:tr>
              <a:tr h="969400"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«Управление муниципальными</a:t>
                      </a:r>
                    </a:p>
                    <a:p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финансами и создание условий для эффективного управления муниципальными финансами»</a:t>
                      </a:r>
                    </a:p>
                    <a:p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3925,2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3974,2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3945,7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7231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Непрограммные расходы</a:t>
                      </a:r>
                      <a:endParaRPr lang="ru-RU" sz="2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211,8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368,6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810,2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83568" y="0"/>
            <a:ext cx="846043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Ленинского сельского поселения и непрограммным направлениям деятельности, на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2019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 и на плановый период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2020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2021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годов(ТЫС.РУБ.) </a:t>
            </a:r>
            <a:r>
              <a:rPr lang="ru-RU" sz="22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(ПРОДОЛЖЕНИЕ)</a:t>
            </a:r>
            <a:endParaRPr lang="ru-RU" sz="2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иных межбюджетных трансфертов за счет средств субсидий областного бюджета для софинансирования расходных обязательств, по вопросам местного значения (тыс. руб.)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1628800"/>
          <a:ext cx="8712966" cy="4862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168332"/>
                <a:gridCol w="1249698"/>
                <a:gridCol w="1249698"/>
                <a:gridCol w="1249698"/>
                <a:gridCol w="1249698"/>
                <a:gridCol w="1249698"/>
              </a:tblGrid>
              <a:tr h="4079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2019г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2020 </a:t>
                      </a:r>
                      <a:r>
                        <a:rPr lang="ru-RU" dirty="0" smtClean="0"/>
                        <a:t>г.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2021 </a:t>
                      </a:r>
                      <a:r>
                        <a:rPr lang="ru-RU" dirty="0" smtClean="0"/>
                        <a:t>г.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52266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Субсидии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областного бюджета (95,2%)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Средства местного бюджета на софинансирование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(4,8%)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Субсидии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областного бюджета (95,2%)</a:t>
                      </a:r>
                      <a:endParaRPr lang="ru-RU" sz="1600" b="1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Средства местного бюджета на софинансирование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(4,8%)</a:t>
                      </a:r>
                      <a:endParaRPr lang="ru-RU" sz="1600" b="1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Субсидии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областного бюджета (95,2%)</a:t>
                      </a:r>
                      <a:endParaRPr lang="ru-RU" sz="1600" b="1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Средства местного бюджета на софинансирование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(4,8%)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44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На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повышение заработной платы работников муниципальных учреждений культуры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100,0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4,8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4826675"/>
            <a:ext cx="6912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Администрация Ленинского сельского поселения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Официальный сайт: 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http://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ленинскоепоселение.рф/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Телефон: 8 (86397) 3-19-48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Адрес: 347460, Ростовская область, Зимовниковский район, п. Зимовники, ул. Ленина, 89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E-mail: 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sp13143@yandex.ru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C:\Users\оля\YandexDisk\Скриншоты\2017-12-01_23-31-3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214422"/>
            <a:ext cx="9144001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414908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«Мы должны обеспечить большую прозрачность и открытость бюджетного процесса для граждан. Это одно из ключевых условий повышения эффективности госинвестиций, всей бюджетной политики».</a:t>
            </a:r>
            <a:endParaRPr lang="ru-RU" sz="2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4338" name="AutoShape 2" descr="https://pp.userapi.com/c840236/v840236831/487c1/PgaFVynhyzU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4341" name="Picture 5" descr="C:\Users\Хеда\Desktop\bkZ2E40iWL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1052736"/>
            <a:ext cx="4608512" cy="2838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4572000" y="58772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Бюджетное послание Президента Российской Федерации на 2014-2016 годы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23528" y="548680"/>
            <a:ext cx="8568952" cy="299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Уважаемые жители Ленинского сельского поселения!</a:t>
            </a:r>
            <a: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altLang="ru-RU" sz="28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«Бюджет для граждан» познакомит Вас с основными положениями проекта бюджета нашего поселения на 2019-2021 годы.</a:t>
            </a:r>
            <a:endParaRPr lang="ru-RU" alt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Ленинского сельского поселения. </a:t>
            </a:r>
          </a:p>
        </p:txBody>
      </p:sp>
      <p:pic>
        <p:nvPicPr>
          <p:cNvPr id="15362" name="Picture 2" descr="C:\Users\Хеда\Desktop\yrqebP1InH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077072"/>
            <a:ext cx="5400600" cy="256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692696"/>
            <a:ext cx="874846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 smtClean="0"/>
          </a:p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Бюджет для граждан – это упрощённая версия бюджетного документа, которая использует неформальный язык и доступные форматы, чтобы облегчить для граждан понимание бюджета, объяснить им планы и действия администрации муниципального образования во время бюджетного года и показать формы их возможного взаимодействия с администрацией по вопросам расходования общественных финансов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85728"/>
            <a:ext cx="8010847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Что такое «Бюджет для граждан»?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280973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 бюджета Ленинского сельского поселения Зимовниковского района на 2019 год и на плановый период 2020 и 2021 годов направлен на решение следующих ключевых задач: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628800"/>
            <a:ext cx="7812360" cy="48320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эффективности бюджетной политики;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Соответствие финансовых возможностей Ленинского сельского поселения ключевым направлениям развития;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роли бюджетной политики для поддержки экономического роста;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прозрачности и открытости бюджетного процесса;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>
              <a:buFont typeface="Wingdings" pitchFamily="2" charset="2"/>
              <a:buChar char="ü"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3568" y="980728"/>
            <a:ext cx="7992888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«БЮДЖЕТ» (от старонормандского bougette – кошелек,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</a:t>
            </a:r>
            <a:endParaRPr lang="ru-RU" sz="28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797152"/>
            <a:ext cx="3923928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ДОХОДЫ </a:t>
            </a:r>
            <a:r>
              <a:rPr lang="ru-RU" b="1" dirty="0" smtClean="0">
                <a:solidFill>
                  <a:srgbClr val="002060"/>
                </a:solidFill>
              </a:rPr>
              <a:t>– поступающие в бюджет денежные средства : налоги юридических и физических лиц, административные платежи и сборы, безвозмездные поступления)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4797152"/>
            <a:ext cx="3779912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РАСХОДЫ </a:t>
            </a:r>
            <a:r>
              <a:rPr lang="ru-RU" b="1" dirty="0" smtClean="0">
                <a:solidFill>
                  <a:srgbClr val="002060"/>
                </a:solidFill>
              </a:rPr>
              <a:t>– выплачиваемые из бюджета средства (социальные выплаты населению, финансовое обеспечение госучреждений, капитальное строительство и др.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051720" y="4005064"/>
            <a:ext cx="100811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верх 6"/>
          <p:cNvSpPr/>
          <p:nvPr/>
        </p:nvSpPr>
        <p:spPr>
          <a:xfrm>
            <a:off x="6300192" y="4005064"/>
            <a:ext cx="1080120" cy="7920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0"/>
            <a:ext cx="60104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Понятие «БЮДЖЕТ»</a:t>
            </a:r>
            <a:endParaRPr lang="ru-RU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-324544" y="0"/>
            <a:ext cx="9828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Гражданин, его участие в бюджетном процессе</a:t>
            </a:r>
            <a:endParaRPr lang="ru-RU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328" y="1340768"/>
            <a:ext cx="604867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Помогает формировать доходную часть бюджета (например, налог на доходы физических лиц)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5445224"/>
            <a:ext cx="5940152" cy="11984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Получает социальные гарантии - расходная часть бюджета (образование, культура, здравоохранение, социальная поддержка и др.)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355976" y="2924944"/>
            <a:ext cx="3744416" cy="13681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139952" y="2060848"/>
            <a:ext cx="424847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Как налогоплательщик</a:t>
            </a:r>
            <a:endParaRPr lang="ru-RU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211960" y="4437112"/>
            <a:ext cx="439248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Как получатель социальных гарантий </a:t>
            </a:r>
            <a:endParaRPr lang="ru-RU" b="1" dirty="0"/>
          </a:p>
        </p:txBody>
      </p:sp>
      <p:pic>
        <p:nvPicPr>
          <p:cNvPr id="2050" name="Picture 2" descr="C:\Users\Хеда\Desktop\tsjr6cNuf_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32856"/>
            <a:ext cx="2987824" cy="285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67544" y="260648"/>
            <a:ext cx="8352928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Основные параметры бюджета Ленинского сельского поселения на 2017-2020 Гг.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тыс.руб.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  <a:endParaRPr lang="ru-RU" sz="2800" b="1" cap="all" dirty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Хеда\Desktop\ceUlqJFI8S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365104"/>
            <a:ext cx="4752528" cy="2232248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395536" y="1412776"/>
            <a:ext cx="1843262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2018 г.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Доходы – 8466,7</a:t>
            </a:r>
          </a:p>
          <a:p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Расходы - 8466,7</a:t>
            </a:r>
          </a:p>
          <a:p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411760" y="1844824"/>
            <a:ext cx="187064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2019 г.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</a:t>
            </a:r>
            <a:r>
              <a:rPr lang="ru-RU" b="1" dirty="0" smtClean="0"/>
              <a:t>6252,0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</a:t>
            </a:r>
            <a:r>
              <a:rPr lang="ru-RU" b="1" dirty="0" smtClean="0"/>
              <a:t>6252,0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355976" y="2276872"/>
            <a:ext cx="1902957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2020 г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Доходы – 6049,7</a:t>
            </a:r>
          </a:p>
          <a:p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Расходы – 6049,7</a:t>
            </a: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00192" y="2780928"/>
            <a:ext cx="1825756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2021 г.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</a:t>
            </a:r>
            <a:r>
              <a:rPr lang="ru-RU" b="1" dirty="0" smtClean="0"/>
              <a:t>5879,5</a:t>
            </a: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- </a:t>
            </a:r>
            <a:r>
              <a:rPr lang="ru-RU" b="1" dirty="0" smtClean="0"/>
              <a:t>5879,5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3861048"/>
            <a:ext cx="460851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 4 года дефицит равен 0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ОБЪЕМ ПОСТУПЛЕНИЙ ДОХОДОВ БЮДЖЕТА ЛЕНИНСКОГО СЕЛЬСКОГО ПОСЕЛЕНИЯ НА 2017 -2020 годы (тыс.руб.)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-1" y="850597"/>
          <a:ext cx="9144001" cy="608360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984147"/>
                <a:gridCol w="1004103"/>
                <a:gridCol w="1004103"/>
                <a:gridCol w="1075824"/>
                <a:gridCol w="1075824"/>
              </a:tblGrid>
              <a:tr h="354229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2018 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2019 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2020 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2021 г.</a:t>
                      </a:r>
                      <a:endParaRPr lang="ru-RU" sz="1300" dirty="0"/>
                    </a:p>
                  </a:txBody>
                  <a:tcPr/>
                </a:tc>
              </a:tr>
              <a:tr h="354229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НАЛОГОВЫЕ ДОХОДЫ И НЕНАЛОГОВЫЕ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3919,2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4891,5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3913,6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3930,8</a:t>
                      </a:r>
                      <a:endParaRPr lang="ru-RU" sz="1400" b="1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i="1" dirty="0" smtClean="0"/>
                        <a:t>     в том числе</a:t>
                      </a:r>
                      <a:r>
                        <a:rPr lang="ru-RU" sz="1300" dirty="0" smtClean="0"/>
                        <a:t>: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НДФЛ, доходы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161,5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184,9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165,6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180,6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товары (работы, услуги), реализуемые на территории РФ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имущество физ.лиц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95,6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84,0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84,0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84,0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Единый сельскохозяйственный налог	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614,1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1308,2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1308,2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1308,2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Земельный налог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2987,4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2879.5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2879.5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2879.5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Государственная пошлина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6,2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6,5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6,7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7,0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10,7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382,8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382,8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382,8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Платежи при пользовании природными ресурсами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оказания платных услуг (работ) и компенсации затрат государства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продажи материальных и нематериальных активов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Административные платежи и сборы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Штрафы, санкции, возмещение ущерба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43,7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45,6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47,3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49,2</a:t>
                      </a:r>
                      <a:endParaRPr lang="ru-RU" sz="1300" dirty="0"/>
                    </a:p>
                  </a:txBody>
                  <a:tcPr/>
                </a:tc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БЕЗВОЗМЕЗДНЫЕ ПЛАТЕЖИ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2156,6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1360,5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1144,9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959,1</a:t>
                      </a:r>
                      <a:endParaRPr lang="ru-RU" sz="1400" b="1" dirty="0"/>
                    </a:p>
                  </a:txBody>
                  <a:tcPr/>
                </a:tc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ИТОГО</a:t>
                      </a:r>
                      <a:r>
                        <a:rPr lang="ru-RU" sz="1400" b="1" baseline="0" dirty="0" smtClean="0"/>
                        <a:t> (Д</a:t>
                      </a:r>
                      <a:r>
                        <a:rPr lang="ru-RU" sz="1400" b="1" dirty="0" smtClean="0"/>
                        <a:t>ОХОДЫ)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6075,8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6252,0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6049,9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5879,5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1019</Words>
  <Application>Microsoft Office PowerPoint</Application>
  <PresentationFormat>Экран (4:3)</PresentationFormat>
  <Paragraphs>286</Paragraphs>
  <Slides>17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Бюджет для граждан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Семейка Соитовых!</dc:creator>
  <cp:lastModifiedBy>user</cp:lastModifiedBy>
  <cp:revision>44</cp:revision>
  <dcterms:created xsi:type="dcterms:W3CDTF">2017-12-11T11:43:42Z</dcterms:created>
  <dcterms:modified xsi:type="dcterms:W3CDTF">2018-11-27T13:53:38Z</dcterms:modified>
</cp:coreProperties>
</file>