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6963.6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6054.1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5965.8</c:v>
                </c:pt>
              </c:numCache>
            </c:numRef>
          </c:val>
        </c:ser>
        <c:overlap val="100"/>
        <c:axId val="78140928"/>
        <c:axId val="78142464"/>
      </c:barChart>
      <c:catAx>
        <c:axId val="78140928"/>
        <c:scaling>
          <c:orientation val="minMax"/>
        </c:scaling>
        <c:delete val="1"/>
        <c:axPos val="b"/>
        <c:numFmt formatCode="General" sourceLinked="1"/>
        <c:tickLblPos val="nextTo"/>
        <c:crossAx val="78142464"/>
        <c:crosses val="autoZero"/>
        <c:auto val="1"/>
        <c:lblAlgn val="ctr"/>
        <c:lblOffset val="100"/>
      </c:catAx>
      <c:valAx>
        <c:axId val="78142464"/>
        <c:scaling>
          <c:orientation val="minMax"/>
        </c:scaling>
        <c:axPos val="l"/>
        <c:majorGridlines/>
        <c:numFmt formatCode="General" sourceLinked="1"/>
        <c:tickLblPos val="nextTo"/>
        <c:crossAx val="781409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7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361.5</c:v>
                </c:pt>
                <c:pt idx="1">
                  <c:v>184.9</c:v>
                </c:pt>
                <c:pt idx="2">
                  <c:v>196.3</c:v>
                </c:pt>
                <c:pt idx="3">
                  <c:v>209.7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95.6</c:v>
                </c:pt>
                <c:pt idx="1">
                  <c:v>84</c:v>
                </c:pt>
                <c:pt idx="2">
                  <c:v>84</c:v>
                </c:pt>
                <c:pt idx="3">
                  <c:v>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614.1</c:v>
                </c:pt>
                <c:pt idx="1">
                  <c:v>1308.2</c:v>
                </c:pt>
                <c:pt idx="2">
                  <c:v>1308.2</c:v>
                </c:pt>
                <c:pt idx="3">
                  <c:v>1308.2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2987.4</c:v>
                </c:pt>
                <c:pt idx="1">
                  <c:v>2963.5</c:v>
                </c:pt>
                <c:pt idx="2">
                  <c:v>2963.5</c:v>
                </c:pt>
                <c:pt idx="3">
                  <c:v>2963.5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6.2</c:v>
                </c:pt>
                <c:pt idx="1">
                  <c:v>6.5</c:v>
                </c:pt>
                <c:pt idx="2">
                  <c:v>6.7</c:v>
                </c:pt>
                <c:pt idx="3">
                  <c:v>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10.7</c:v>
                </c:pt>
                <c:pt idx="1">
                  <c:v>382.8</c:v>
                </c:pt>
                <c:pt idx="2">
                  <c:v>382.8</c:v>
                </c:pt>
                <c:pt idx="3">
                  <c:v>382.8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43.7</c:v>
                </c:pt>
                <c:pt idx="1">
                  <c:v>45.6</c:v>
                </c:pt>
                <c:pt idx="2">
                  <c:v>47.3</c:v>
                </c:pt>
                <c:pt idx="3">
                  <c:v>49.2</c:v>
                </c:pt>
              </c:numCache>
            </c:numRef>
          </c:val>
        </c:ser>
        <c:shape val="cylinder"/>
        <c:axId val="111352448"/>
        <c:axId val="111382912"/>
        <c:axId val="0"/>
      </c:bar3DChart>
      <c:catAx>
        <c:axId val="111352448"/>
        <c:scaling>
          <c:orientation val="minMax"/>
        </c:scaling>
        <c:axPos val="b"/>
        <c:numFmt formatCode="General" sourceLinked="0"/>
        <c:tickLblPos val="nextTo"/>
        <c:crossAx val="111382912"/>
        <c:crosses val="autoZero"/>
        <c:auto val="1"/>
        <c:lblAlgn val="ctr"/>
        <c:lblOffset val="100"/>
      </c:catAx>
      <c:valAx>
        <c:axId val="111382912"/>
        <c:scaling>
          <c:orientation val="minMax"/>
        </c:scaling>
        <c:axPos val="l"/>
        <c:majorGridlines/>
        <c:numFmt formatCode="General" sourceLinked="1"/>
        <c:tickLblPos val="nextTo"/>
        <c:crossAx val="111352448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26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6963.6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6054.1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5965.8</c:v>
                </c:pt>
              </c:numCache>
            </c:numRef>
          </c:val>
        </c:ser>
        <c:overlap val="100"/>
        <c:axId val="111105536"/>
        <c:axId val="111107072"/>
      </c:barChart>
      <c:catAx>
        <c:axId val="111105536"/>
        <c:scaling>
          <c:orientation val="minMax"/>
        </c:scaling>
        <c:axPos val="b"/>
        <c:numFmt formatCode="General" sourceLinked="1"/>
        <c:tickLblPos val="nextTo"/>
        <c:crossAx val="111107072"/>
        <c:crosses val="autoZero"/>
        <c:auto val="1"/>
        <c:lblAlgn val="ctr"/>
        <c:lblOffset val="100"/>
      </c:catAx>
      <c:valAx>
        <c:axId val="111107072"/>
        <c:scaling>
          <c:orientation val="minMax"/>
        </c:scaling>
        <c:axPos val="l"/>
        <c:majorGridlines/>
        <c:numFmt formatCode="General" sourceLinked="1"/>
        <c:tickLblPos val="nextTo"/>
        <c:crossAx val="1111055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04048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572528" cy="116774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Ленинского сельского поселения Зимовниковского района на 2019 год и на плановый период 2020 и 2021 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7" y="1122680"/>
          <a:ext cx="8751345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6963,6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6054,1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5965,8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3996,4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4193,7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4680,9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86,3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1323,0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264,6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1202,3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729,0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125,1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129,8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135,0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2018-2020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2018-2020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2019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2020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663912"/>
          <a:ext cx="8496945" cy="505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2019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2020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2021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6158,7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5 510,4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5 488,4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1319,0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389,4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217,1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1202,3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729,0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рациональное природопользование»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"Развитие физической культуры и массового спорта"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559405"/>
          <a:ext cx="8676456" cy="4795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 </a:t>
                      </a:r>
                      <a:r>
                        <a:rPr lang="ru-RU" sz="200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 </a:t>
                      </a:r>
                      <a:r>
                        <a:rPr lang="ru-RU" sz="200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</a:tr>
              <a:tr h="68787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45.0</a:t>
                      </a:r>
                      <a:endParaRPr lang="ru-RU" sz="18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«Энергосбережение и повышение энергетической эффективности»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47,5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47,5</a:t>
                      </a:r>
                      <a:endParaRPr lang="ru-RU" sz="1800" dirty="0"/>
                    </a:p>
                  </a:txBody>
                  <a:tcPr/>
                </a:tc>
              </a:tr>
              <a:tr h="75050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противодействие преступности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8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3999,7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4004,2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3975,7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71151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10,0</a:t>
                      </a:r>
                      <a:endParaRPr lang="ru-RU" sz="1800" dirty="0"/>
                    </a:p>
                  </a:txBody>
                  <a:tcPr/>
                </a:tc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расходы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218,6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373,0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896,5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2019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2020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68332"/>
                <a:gridCol w="1249698"/>
                <a:gridCol w="1249698"/>
                <a:gridCol w="1249698"/>
                <a:gridCol w="1249698"/>
                <a:gridCol w="1249698"/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2019г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2020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2021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4,8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(86376)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sp13143@yandex.ru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2019-2021 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Ленинского сельского поселения Зимовниковского района на 2019 год и на плановый период 2020 и 2021 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2019-2021 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192882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2019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6963,6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6963,6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2020 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6054,1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6054,1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2021г.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5965,8</a:t>
            </a:r>
            <a:endParaRPr lang="ru-RU" b="1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5965,8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2018 -2020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/>
                <a:gridCol w="214314"/>
                <a:gridCol w="1285884"/>
                <a:gridCol w="1285884"/>
                <a:gridCol w="1143008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2019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2020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smtClean="0"/>
                        <a:t>2021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4891,5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4904,8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4920,4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184,9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196,3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209,7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1308,2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1308,2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1308,2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2879,5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2879,5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2879,5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382,8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382,8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382,8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45,6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47,3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49,2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2072,1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1149,3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1045,4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6963,6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6054,1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5965,8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2018-2020 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2018 -2020 ГОДЫ (тыс.руб.)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882</Words>
  <Application>Microsoft Office PowerPoint</Application>
  <PresentationFormat>Экран (4:3)</PresentationFormat>
  <Paragraphs>254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Бюджет  Ленинского сельского поселения Зимовниковского района на 2019 год и на плановый период 2020 и 2021 годов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</cp:lastModifiedBy>
  <cp:revision>51</cp:revision>
  <dcterms:created xsi:type="dcterms:W3CDTF">2017-12-11T11:43:42Z</dcterms:created>
  <dcterms:modified xsi:type="dcterms:W3CDTF">2019-01-10T06:29:28Z</dcterms:modified>
</cp:coreProperties>
</file>