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72" r:id="rId6"/>
    <p:sldId id="262" r:id="rId7"/>
    <p:sldId id="260" r:id="rId8"/>
    <p:sldId id="261" r:id="rId9"/>
    <p:sldId id="263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FF9966"/>
    <a:srgbClr val="FF0066"/>
    <a:srgbClr val="CC66FF"/>
    <a:srgbClr val="66FFFF"/>
    <a:srgbClr val="FFFF66"/>
    <a:srgbClr val="66FF99"/>
    <a:srgbClr val="00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5;&#1086;&#1083;&#1100;&#1079;&#1086;&#1074;&#1072;&#1090;&#1077;&#1083;&#1100;\Desktop\&#1041;&#1070;&#1044;&#1046;&#1045;&#1058;\tabl_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297193949010496E-3"/>
          <c:y val="6.2215065809789132E-2"/>
          <c:w val="0.63507687180056915"/>
          <c:h val="0.9120407690275395"/>
        </c:manualLayout>
      </c:layout>
      <c:pie3DChart>
        <c:varyColors val="1"/>
        <c:ser>
          <c:idx val="0"/>
          <c:order val="0"/>
          <c:explosion val="19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CC99FF"/>
              </a:solidFill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5"/>
            <c:spPr>
              <a:solidFill>
                <a:srgbClr val="0033CC"/>
              </a:solidFill>
            </c:spPr>
          </c:dPt>
          <c:dPt>
            <c:idx val="6"/>
            <c:spPr>
              <a:solidFill>
                <a:srgbClr val="66FF99"/>
              </a:solidFill>
            </c:spPr>
          </c:dPt>
          <c:cat>
            <c:strRef>
              <c:f>Лист1!$D$23:$D$29</c:f>
              <c:strCache>
                <c:ptCount val="7"/>
                <c:pt idx="0">
                  <c:v>Налоги на прибыль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 муниципальной и государственной собственности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Лист1!$G$23:$G$29</c:f>
              <c:numCache>
                <c:formatCode>General</c:formatCode>
                <c:ptCount val="7"/>
                <c:pt idx="0">
                  <c:v>4.3</c:v>
                </c:pt>
                <c:pt idx="1">
                  <c:v>16.22</c:v>
                </c:pt>
                <c:pt idx="2">
                  <c:v>25.43</c:v>
                </c:pt>
                <c:pt idx="3">
                  <c:v>2.15</c:v>
                </c:pt>
                <c:pt idx="4">
                  <c:v>2.29</c:v>
                </c:pt>
                <c:pt idx="5">
                  <c:v>3.3499999999999988</c:v>
                </c:pt>
                <c:pt idx="6">
                  <c:v>56.56</c:v>
                </c:pt>
              </c:numCache>
            </c:numRef>
          </c:val>
        </c:ser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9302521454731192"/>
          <c:h val="0.9666406746613980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9900CC"/>
              </a:solidFill>
            </c:spPr>
          </c:dPt>
          <c:dPt>
            <c:idx val="2"/>
            <c:spPr>
              <a:solidFill>
                <a:srgbClr val="66FF99"/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66FF"/>
              </a:solidFill>
            </c:spPr>
          </c:dPt>
          <c:dPt>
            <c:idx val="5"/>
            <c:spPr>
              <a:solidFill>
                <a:srgbClr val="009900"/>
              </a:solidFill>
            </c:spPr>
          </c:dPt>
          <c:dLbls>
            <c:dLbl>
              <c:idx val="5"/>
              <c:layout>
                <c:manualLayout>
                  <c:x val="2.8009717376035446E-2"/>
                  <c:y val="3.1833952363333746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Лист1!$A$23:$A$28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оборона</c:v>
                </c:pt>
                <c:pt idx="5">
                  <c:v>Культура и кинемотография</c:v>
                </c:pt>
              </c:strCache>
            </c:strRef>
          </c:cat>
          <c:val>
            <c:numRef>
              <c:f>Лист1!$B$23:$B$28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53.5</c:v>
                </c:pt>
                <c:pt idx="3">
                  <c:v>34.300000000000004</c:v>
                </c:pt>
                <c:pt idx="4">
                  <c:v>1.5</c:v>
                </c:pt>
                <c:pt idx="5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72920162866926"/>
          <c:y val="5.7786471437814138E-2"/>
          <c:w val="0.28598820403970737"/>
          <c:h val="0.9129573838200983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9900CC"/>
            </a:solidFill>
            <a:ln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Лист1!$A$2:$A$11</c:f>
              <c:strCache>
                <c:ptCount val="10"/>
                <c:pt idx="0">
                  <c:v>Обеспечение качественными ЖКХ</c:v>
                </c:pt>
                <c:pt idx="1">
                  <c:v>Защита населения и территорий</c:v>
                </c:pt>
                <c:pt idx="2">
                  <c:v>Развитие культуры </c:v>
                </c:pt>
                <c:pt idx="3">
                  <c:v>Охрана окружающей среды</c:v>
                </c:pt>
                <c:pt idx="4">
                  <c:v>Развитие физической культуры и спорта</c:v>
                </c:pt>
                <c:pt idx="5">
                  <c:v>Развитие муниципальной службы</c:v>
                </c:pt>
                <c:pt idx="6">
                  <c:v>Энергосбережение и повышение энергетической эффективности</c:v>
                </c:pt>
                <c:pt idx="7">
                  <c:v>Обеспечение общественного порядка</c:v>
                </c:pt>
                <c:pt idx="8">
                  <c:v>Развитие транспортной системы</c:v>
                </c:pt>
                <c:pt idx="9">
                  <c:v>Управление муниципальными финансами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0%">
                  <c:v>0.53200000000000003</c:v>
                </c:pt>
                <c:pt idx="1">
                  <c:v>0</c:v>
                </c:pt>
                <c:pt idx="2" formatCode="0.00%">
                  <c:v>0.15500000000000008</c:v>
                </c:pt>
                <c:pt idx="3" formatCode="0.00%">
                  <c:v>2.4E-2</c:v>
                </c:pt>
                <c:pt idx="4" formatCode="0.00%">
                  <c:v>1.7999999999999999E-2</c:v>
                </c:pt>
                <c:pt idx="5" formatCode="0.00%">
                  <c:v>3.4000000000000002E-2</c:v>
                </c:pt>
                <c:pt idx="6">
                  <c:v>0</c:v>
                </c:pt>
                <c:pt idx="7" formatCode="0.00%">
                  <c:v>1.6000000000000011E-2</c:v>
                </c:pt>
                <c:pt idx="8" formatCode="0.00%">
                  <c:v>1.7999999999999999E-2</c:v>
                </c:pt>
                <c:pt idx="9" formatCode="0.00%">
                  <c:v>0.32700000000000018</c:v>
                </c:pt>
              </c:numCache>
            </c:numRef>
          </c:val>
        </c:ser>
        <c:axId val="81396096"/>
        <c:axId val="81397632"/>
      </c:barChart>
      <c:catAx>
        <c:axId val="81396096"/>
        <c:scaling>
          <c:orientation val="minMax"/>
        </c:scaling>
        <c:axPos val="l"/>
        <c:tickLblPos val="nextTo"/>
        <c:spPr>
          <a:noFill/>
        </c:spPr>
        <c:txPr>
          <a:bodyPr/>
          <a:lstStyle/>
          <a:p>
            <a:pPr>
              <a:defRPr sz="16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97632"/>
        <c:crosses val="autoZero"/>
        <c:auto val="1"/>
        <c:lblAlgn val="l"/>
        <c:lblOffset val="100"/>
      </c:catAx>
      <c:valAx>
        <c:axId val="81397632"/>
        <c:scaling>
          <c:orientation val="minMax"/>
        </c:scaling>
        <c:axPos val="b"/>
        <c:majorGridlines/>
        <c:numFmt formatCode="0.00%" sourceLinked="1"/>
        <c:tickLblPos val="nextTo"/>
        <c:crossAx val="81396096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rgbClr val="66FFFF"/>
              </a:solidFill>
            </c:spPr>
          </c:dPt>
          <c:dPt>
            <c:idx val="4"/>
            <c:spPr>
              <a:solidFill>
                <a:srgbClr val="CC66FF"/>
              </a:solidFill>
            </c:spPr>
          </c:dPt>
          <c:dPt>
            <c:idx val="5"/>
            <c:spPr>
              <a:solidFill>
                <a:srgbClr val="00CC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cat>
            <c:strRef>
              <c:f>Лист1!$A$13:$A$19</c:f>
              <c:strCache>
                <c:ptCount val="7"/>
                <c:pt idx="0">
                  <c:v>Налоги на доходы физ лиц</c:v>
                </c:pt>
                <c:pt idx="1">
                  <c:v>Налог,взимаемый в связи с применением упрощенной сиситемы налогооблажения</c:v>
                </c:pt>
                <c:pt idx="2">
                  <c:v>Единый сельскохозяйственный налог</c:v>
                </c:pt>
                <c:pt idx="3">
                  <c:v>Налоги на имущество физ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Лист1!$B$13:$B$19</c:f>
              <c:numCache>
                <c:formatCode>General</c:formatCode>
                <c:ptCount val="7"/>
                <c:pt idx="0">
                  <c:v>154.30000000000001</c:v>
                </c:pt>
                <c:pt idx="1">
                  <c:v>1928.8</c:v>
                </c:pt>
                <c:pt idx="2">
                  <c:v>614.1</c:v>
                </c:pt>
                <c:pt idx="3">
                  <c:v>91</c:v>
                </c:pt>
                <c:pt idx="4">
                  <c:v>2987.4</c:v>
                </c:pt>
                <c:pt idx="5">
                  <c:v>56</c:v>
                </c:pt>
                <c:pt idx="6">
                  <c:v>56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50368769941791"/>
          <c:y val="0.10216522166339669"/>
          <c:w val="0.32338402458206433"/>
          <c:h val="0.795669359842030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66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3"/>
            <c:spPr>
              <a:solidFill>
                <a:srgbClr val="FF0066"/>
              </a:solidFill>
            </c:spPr>
          </c:dPt>
          <c:dPt>
            <c:idx val="4"/>
            <c:spPr>
              <a:solidFill>
                <a:srgbClr val="FF9966"/>
              </a:solidFill>
            </c:spPr>
          </c:dPt>
          <c:dPt>
            <c:idx val="5"/>
            <c:spPr>
              <a:solidFill>
                <a:srgbClr val="66FF99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Неналоговые доходы</c:v>
                </c:pt>
                <c:pt idx="5">
                  <c:v>Безвозмездные поступления за исключением субвенций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534.29999999999995</c:v>
                </c:pt>
                <c:pt idx="1">
                  <c:v>1928.8</c:v>
                </c:pt>
                <c:pt idx="2">
                  <c:v>3523.8</c:v>
                </c:pt>
                <c:pt idx="3">
                  <c:v>236</c:v>
                </c:pt>
                <c:pt idx="4">
                  <c:v>351.6</c:v>
                </c:pt>
                <c:pt idx="5">
                  <c:v>6926.6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44601807528627"/>
          <c:y val="4.6714194532771133E-2"/>
          <c:w val="0.35633794312709233"/>
          <c:h val="0.94201656154416369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0.72321</cdr:x>
      <cdr:y>0.07178</cdr:y>
    </cdr:from>
    <cdr:to>
      <cdr:x>0.97107</cdr:x>
      <cdr:y>0.1326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2971" y="42492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прибыль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0.1444</cdr:y>
    </cdr:from>
    <cdr:to>
      <cdr:x>0.98911</cdr:x>
      <cdr:y>0.25387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4218" y="854804"/>
          <a:ext cx="223896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0.27196</cdr:y>
    </cdr:from>
    <cdr:to>
      <cdr:x>0.97122</cdr:x>
      <cdr:y>0.33278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4218" y="160996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Налоги на имущество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0.34304</cdr:y>
    </cdr:from>
    <cdr:to>
      <cdr:x>1</cdr:x>
      <cdr:y>0.45664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2030724"/>
          <a:ext cx="2304256" cy="67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0.71481</cdr:x>
      <cdr:y>0.45458</cdr:y>
    </cdr:from>
    <cdr:to>
      <cdr:x>1</cdr:x>
      <cdr:y>0.69178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22210" y="2691008"/>
          <a:ext cx="2402726" cy="1404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муниципальной и государственной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0.70626</cdr:x>
      <cdr:y>0.72088</cdr:y>
    </cdr:from>
    <cdr:to>
      <cdr:x>0.97122</cdr:x>
      <cdr:y>0.85468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0202" y="4267455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0.84991</cdr:y>
    </cdr:from>
    <cdr:to>
      <cdr:x>0.99145</cdr:x>
      <cdr:y>0.98371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0680" y="5031268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0.66188</cdr:x>
      <cdr:y>0.18089</cdr:y>
    </cdr:from>
    <cdr:to>
      <cdr:x>0.67898</cdr:x>
      <cdr:y>0.20522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576307" y="107082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0.07378</cdr:x>
      <cdr:y>0.39984</cdr:y>
    </cdr:from>
    <cdr:to>
      <cdr:x>0.18489</cdr:x>
      <cdr:y>0.47282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0610787">
          <a:off x="621610" y="236697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56,56%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0.32165</cdr:x>
      <cdr:y>0.18089</cdr:y>
    </cdr:from>
    <cdr:to>
      <cdr:x>0.40712</cdr:x>
      <cdr:y>0.24171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09842" y="107082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0.48404</cdr:x>
      <cdr:y>0.21738</cdr:y>
    </cdr:from>
    <cdr:to>
      <cdr:x>0.5866</cdr:x>
      <cdr:y>0.29021</cdr:y>
    </cdr:to>
    <cdr:sp macro="" textlink="">
      <cdr:nvSpPr>
        <cdr:cNvPr id="12" name="TextBox 11"/>
        <cdr:cNvSpPr txBox="1"/>
      </cdr:nvSpPr>
      <cdr:spPr>
        <a:xfrm xmlns:a="http://schemas.openxmlformats.org/drawingml/2006/main" rot="1212286">
          <a:off x="4077994" y="1286852"/>
          <a:ext cx="864096" cy="431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16,22%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0.50303</cdr:x>
      <cdr:y>0.44865</cdr:y>
    </cdr:from>
    <cdr:to>
      <cdr:x>0.6018</cdr:x>
      <cdr:y>0.50947</cdr:y>
    </cdr:to>
    <cdr:sp macro="" textlink="">
      <cdr:nvSpPr>
        <cdr:cNvPr id="13" name="TextBox 12"/>
        <cdr:cNvSpPr txBox="1"/>
      </cdr:nvSpPr>
      <cdr:spPr>
        <a:xfrm xmlns:a="http://schemas.openxmlformats.org/drawingml/2006/main" rot="631265">
          <a:off x="4238001" y="2655940"/>
          <a:ext cx="832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25,43%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0.47089</cdr:x>
      <cdr:y>0.71757</cdr:y>
    </cdr:from>
    <cdr:to>
      <cdr:x>0.56491</cdr:x>
      <cdr:y>0.77839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693009">
          <a:off x="3967220" y="4247881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0.41128</cdr:x>
      <cdr:y>0.78272</cdr:y>
    </cdr:from>
    <cdr:to>
      <cdr:x>0.50529</cdr:x>
      <cdr:y>0.84354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596704">
          <a:off x="3464971" y="463355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0,09%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0.34915</cdr:x>
      <cdr:y>0.76222</cdr:y>
    </cdr:from>
    <cdr:to>
      <cdr:x>0.45171</cdr:x>
      <cdr:y>0.81595</cdr:y>
    </cdr:to>
    <cdr:sp macro="" textlink="">
      <cdr:nvSpPr>
        <cdr:cNvPr id="16" name="TextBox 15"/>
        <cdr:cNvSpPr txBox="1"/>
      </cdr:nvSpPr>
      <cdr:spPr>
        <a:xfrm xmlns:a="http://schemas.openxmlformats.org/drawingml/2006/main" rot="21195631">
          <a:off x="2941545" y="4512183"/>
          <a:ext cx="864096" cy="318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0,35%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0.87705</cdr:x>
      <cdr:y>0.04612</cdr:y>
    </cdr:from>
    <cdr:to>
      <cdr:x>0.96721</cdr:x>
      <cdr:y>0.90862</cdr:y>
    </cdr:to>
    <cdr:grpSp>
      <cdr:nvGrpSpPr>
        <cdr:cNvPr id="12" name="Группа 11"/>
        <cdr:cNvGrpSpPr/>
      </cdr:nvGrpSpPr>
      <cdr:grpSpPr>
        <a:xfrm xmlns:a="http://schemas.openxmlformats.org/drawingml/2006/main">
          <a:off x="7704863" y="265681"/>
          <a:ext cx="792054" cy="4968552"/>
          <a:chOff x="7704856" y="265678"/>
          <a:chExt cx="792088" cy="496855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7776864" y="4874190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53,2%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7776864" y="2857966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7776864" y="1273790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7776864" y="2656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32,7%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7776864" y="3866078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7776864" y="336202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7776864" y="228190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7776864" y="841742"/>
            <a:ext cx="648072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7704856" y="4442142"/>
            <a:ext cx="720080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1" name="TextBox 10"/>
          <cdr:cNvSpPr txBox="1"/>
        </cdr:nvSpPr>
        <cdr:spPr>
          <a:xfrm xmlns:a="http://schemas.openxmlformats.org/drawingml/2006/main">
            <a:off x="7848872" y="1705838"/>
            <a:ext cx="576064" cy="360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0.09234</cdr:y>
    </cdr:from>
    <cdr:to>
      <cdr:x>0.41228</cdr:x>
      <cdr:y>0.13486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46915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2,68%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0.35965</cdr:x>
      <cdr:y>0.14904</cdr:y>
    </cdr:from>
    <cdr:to>
      <cdr:x>0.36842</cdr:x>
      <cdr:y>0.19156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952328" y="757188"/>
          <a:ext cx="72008" cy="2160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A2AE-F67A-4C3F-AF91-1B3051D68AB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7041-79FB-40F7-8680-65D6C8EB00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7041-79FB-40F7-8680-65D6C8EB003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4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3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7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85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4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3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5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78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46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12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Ленинского сельского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Зимовниковского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2016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90876" y="2420888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1497" y="0"/>
            <a:ext cx="3211044" cy="2819911"/>
            <a:chOff x="-2916832" y="75663"/>
            <a:chExt cx="4075140" cy="3813479"/>
          </a:xfrm>
        </p:grpSpPr>
        <p:pic>
          <p:nvPicPr>
            <p:cNvPr id="103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285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6875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sz="3200" b="1" i="1" dirty="0">
              <a:ln w="11430">
                <a:noFill/>
              </a:ln>
              <a:solidFill>
                <a:srgbClr val="FFFF66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76256" y="161450"/>
            <a:ext cx="1728192" cy="1520509"/>
            <a:chOff x="-2916832" y="75663"/>
            <a:chExt cx="4075140" cy="3813479"/>
          </a:xfrm>
        </p:grpSpPr>
        <p:pic>
          <p:nvPicPr>
            <p:cNvPr id="4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23528" y="1916832"/>
            <a:ext cx="8280920" cy="4657899"/>
            <a:chOff x="323528" y="1916832"/>
            <a:chExt cx="8280920" cy="4657899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58051796"/>
                </p:ext>
              </p:extLst>
            </p:nvPr>
          </p:nvGraphicFramePr>
          <p:xfrm>
            <a:off x="323528" y="1916832"/>
            <a:ext cx="8280920" cy="4657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59832" y="2348880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1,3%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44" y="253354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16,2%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4005064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25,45%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960" y="579444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0,05%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3848" y="582675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0,43%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624" y="35730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56,57%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23928" y="5373216"/>
              <a:ext cx="288032" cy="4212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11" idx="0"/>
            </p:cNvCxnSpPr>
            <p:nvPr/>
          </p:nvCxnSpPr>
          <p:spPr>
            <a:xfrm>
              <a:off x="3635896" y="5373216"/>
              <a:ext cx="72008" cy="45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070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Ленинского сельского 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552728" y="188640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776539" y="188640"/>
            <a:ext cx="1563213" cy="1372800"/>
            <a:chOff x="-2916832" y="75663"/>
            <a:chExt cx="4075140" cy="3813479"/>
          </a:xfrm>
        </p:grpSpPr>
        <p:pic>
          <p:nvPicPr>
            <p:cNvPr id="7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16г 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13318" y="-99392"/>
            <a:ext cx="6659082" cy="4077072"/>
            <a:chOff x="1513318" y="-99392"/>
            <a:chExt cx="6659082" cy="40770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-99392"/>
              <a:ext cx="6659082" cy="4077072"/>
              <a:chOff x="1513318" y="-99392"/>
              <a:chExt cx="6659082" cy="4077072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-99392"/>
                <a:ext cx="6659082" cy="4077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8622,0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5"/>
              <a:ext cx="133241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6648,3</a:t>
              </a:r>
            </a:p>
            <a:p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6914" y="422108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914" y="3210356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914" y="6402814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914" y="470365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738518"/>
            <a:ext cx="3209424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472514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250686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1036" y="3250001"/>
            <a:ext cx="318842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221088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0683" y="5805264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90683" y="6364777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Физическая культура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4237129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894,5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3225744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1649,5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6334780"/>
            <a:ext cx="500066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3,1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685347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3475" y="4842157"/>
            <a:ext cx="71326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3754025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2351,4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635896" y="6572091"/>
            <a:ext cx="2456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3"/>
            <a:endCxn id="23" idx="1"/>
          </p:cNvCxnSpPr>
          <p:nvPr/>
        </p:nvCxnSpPr>
        <p:spPr>
          <a:xfrm>
            <a:off x="3635896" y="4382997"/>
            <a:ext cx="288032" cy="8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5896" y="337963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35896" y="3907795"/>
            <a:ext cx="288032" cy="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35896" y="4996046"/>
            <a:ext cx="2975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 flipV="1">
            <a:off x="3635896" y="5839236"/>
            <a:ext cx="28803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/>
          <p:nvPr/>
        </p:nvSpPr>
        <p:spPr>
          <a:xfrm>
            <a:off x="8358105" y="3754057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4177,7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92"/>
          <p:cNvSpPr/>
          <p:nvPr/>
        </p:nvSpPr>
        <p:spPr>
          <a:xfrm>
            <a:off x="8388424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174,8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8388424" y="5266074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283,5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8347014" y="3265389"/>
            <a:ext cx="68948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403,0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9" y="4251865"/>
            <a:ext cx="6484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1357,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/>
          <p:nvPr/>
        </p:nvSpPr>
        <p:spPr>
          <a:xfrm>
            <a:off x="8373428" y="580526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Прямоугольник 3097"/>
          <p:cNvSpPr/>
          <p:nvPr/>
        </p:nvSpPr>
        <p:spPr>
          <a:xfrm>
            <a:off x="8388424" y="6380166"/>
            <a:ext cx="648401" cy="307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>
            <a:off x="8069456" y="3907795"/>
            <a:ext cx="288649" cy="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 flipV="1">
            <a:off x="8057022" y="4886612"/>
            <a:ext cx="331402" cy="7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8057022" y="5419963"/>
            <a:ext cx="3314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>
            <a:off x="8069456" y="3419278"/>
            <a:ext cx="2775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32151" y="4390365"/>
            <a:ext cx="286148" cy="15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 flipV="1">
            <a:off x="8057021" y="5959153"/>
            <a:ext cx="316407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7" name="Прямая со стрелкой 3126"/>
          <p:cNvCxnSpPr>
            <a:stCxn id="22" idx="3"/>
            <a:endCxn id="3098" idx="1"/>
          </p:cNvCxnSpPr>
          <p:nvPr/>
        </p:nvCxnSpPr>
        <p:spPr>
          <a:xfrm>
            <a:off x="8057021" y="6534054"/>
            <a:ext cx="33140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66014" y="701988"/>
            <a:ext cx="8424936" cy="5919788"/>
            <a:chOff x="566014" y="701988"/>
            <a:chExt cx="8424936" cy="5919788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87245689"/>
                </p:ext>
              </p:extLst>
            </p:nvPr>
          </p:nvGraphicFramePr>
          <p:xfrm>
            <a:off x="566014" y="701988"/>
            <a:ext cx="8424936" cy="5919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6142321" y="2419966"/>
              <a:ext cx="144016" cy="14401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2321" y="1196752"/>
              <a:ext cx="144016" cy="144016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2321" y="2996952"/>
              <a:ext cx="144016" cy="144016"/>
            </a:xfrm>
            <a:prstGeom prst="rect">
              <a:avLst/>
            </a:prstGeom>
            <a:solidFill>
              <a:srgbClr val="CC99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42321" y="4014370"/>
              <a:ext cx="144016" cy="144016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42321" y="5229200"/>
              <a:ext cx="144016" cy="144016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90619" y="4941168"/>
              <a:ext cx="9001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42321" y="5988140"/>
              <a:ext cx="144016" cy="144016"/>
            </a:xfrm>
            <a:prstGeom prst="rect">
              <a:avLst/>
            </a:prstGeom>
            <a:solidFill>
              <a:srgbClr val="66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11960" y="5013176"/>
              <a:ext cx="144016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9912" y="508518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39976"/>
            <a:ext cx="1563213" cy="1372800"/>
            <a:chOff x="-2916832" y="75663"/>
            <a:chExt cx="4075140" cy="3813479"/>
          </a:xfrm>
        </p:grpSpPr>
        <p:pic>
          <p:nvPicPr>
            <p:cNvPr id="15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388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59" y="39976"/>
            <a:ext cx="1563213" cy="1372800"/>
            <a:chOff x="-2916832" y="75663"/>
            <a:chExt cx="4075140" cy="3813479"/>
          </a:xfrm>
        </p:grpSpPr>
        <p:pic>
          <p:nvPicPr>
            <p:cNvPr id="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8298658"/>
              </p:ext>
            </p:extLst>
          </p:nvPr>
        </p:nvGraphicFramePr>
        <p:xfrm>
          <a:off x="323528" y="1339516"/>
          <a:ext cx="8496944" cy="53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852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746343"/>
              </p:ext>
            </p:extLst>
          </p:nvPr>
        </p:nvGraphicFramePr>
        <p:xfrm>
          <a:off x="107503" y="2303878"/>
          <a:ext cx="8536464" cy="3855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8724"/>
                <a:gridCol w="889215"/>
                <a:gridCol w="889215"/>
                <a:gridCol w="1155979"/>
                <a:gridCol w="889215"/>
                <a:gridCol w="889215"/>
                <a:gridCol w="124490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роста,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10954,6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8622,0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6075,8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5043,9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5165,6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75,87%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32,06%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9703,3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6648,3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11892,2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6075,8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+1251,3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+1973,7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404454"/>
            <a:ext cx="6624736" cy="83099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Ленинского сельского поселения на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521" y="1916832"/>
            <a:ext cx="109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4764" y="133551"/>
            <a:ext cx="1728192" cy="1520509"/>
            <a:chOff x="-2916832" y="75663"/>
            <a:chExt cx="4075140" cy="3813479"/>
          </a:xfrm>
        </p:grpSpPr>
        <p:pic>
          <p:nvPicPr>
            <p:cNvPr id="6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трелка вправо с вырезом 7"/>
          <p:cNvSpPr/>
          <p:nvPr/>
        </p:nvSpPr>
        <p:spPr>
          <a:xfrm rot="5400000">
            <a:off x="4295726" y="1473026"/>
            <a:ext cx="552547" cy="432048"/>
          </a:xfrm>
          <a:prstGeom prst="notchedRightArrow">
            <a:avLst/>
          </a:prstGeom>
          <a:solidFill>
            <a:srgbClr val="0099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H="1" flipV="1">
            <a:off x="2317033" y="2204864"/>
            <a:ext cx="1326713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55776" y="191166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качественными жилищно-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коммунальнымиуслугами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8026" y="185873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809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694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413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229200"/>
            <a:ext cx="2088232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эффективности»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8026" y="5229200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службы»  </a:t>
            </a:r>
          </a:p>
        </p:txBody>
      </p:sp>
      <p:cxnSp>
        <p:nvCxnSpPr>
          <p:cNvPr id="19" name="Прямая со стрелкой 18"/>
          <p:cNvCxnSpPr>
            <a:endCxn id="6" idx="2"/>
          </p:cNvCxnSpPr>
          <p:nvPr/>
        </p:nvCxnSpPr>
        <p:spPr>
          <a:xfrm flipH="1" flipV="1">
            <a:off x="3563888" y="1631326"/>
            <a:ext cx="504056" cy="933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2"/>
          </p:cNvCxnSpPr>
          <p:nvPr/>
        </p:nvCxnSpPr>
        <p:spPr>
          <a:xfrm flipV="1">
            <a:off x="5220072" y="1626033"/>
            <a:ext cx="466066" cy="938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86138" y="2095468"/>
            <a:ext cx="1190118" cy="8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86138" y="4005064"/>
            <a:ext cx="1190118" cy="654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>
            <a:off x="5220072" y="4499279"/>
            <a:ext cx="466066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0"/>
          </p:cNvCxnSpPr>
          <p:nvPr/>
        </p:nvCxnSpPr>
        <p:spPr>
          <a:xfrm flipH="1">
            <a:off x="3527884" y="4499279"/>
            <a:ext cx="540060" cy="7299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326638" y="3962400"/>
            <a:ext cx="1317107" cy="697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379000" y="2342026"/>
            <a:ext cx="2489144" cy="2466915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Ленинское сельского поселения на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2016год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7" idx="6"/>
            <a:endCxn id="14" idx="1"/>
          </p:cNvCxnSpPr>
          <p:nvPr/>
        </p:nvCxnSpPr>
        <p:spPr>
          <a:xfrm flipV="1">
            <a:off x="5868144" y="3501008"/>
            <a:ext cx="100811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0" idx="3"/>
          </p:cNvCxnSpPr>
          <p:nvPr/>
        </p:nvCxnSpPr>
        <p:spPr>
          <a:xfrm flipH="1" flipV="1">
            <a:off x="2295918" y="3501008"/>
            <a:ext cx="1083082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48072"/>
          </a:xfrm>
          <a:prstGeom prst="rect">
            <a:avLst/>
          </a:prstGeom>
          <a:gradFill>
            <a:gsLst>
              <a:gs pos="20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16200000" scaled="1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8968860"/>
              </p:ext>
            </p:extLst>
          </p:nvPr>
        </p:nvGraphicFramePr>
        <p:xfrm>
          <a:off x="107504" y="107509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6004" y="401836"/>
            <a:ext cx="9144000" cy="6312148"/>
            <a:chOff x="0" y="0"/>
            <a:chExt cx="9144000" cy="631214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7719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56699054"/>
                </p:ext>
              </p:extLst>
            </p:nvPr>
          </p:nvGraphicFramePr>
          <p:xfrm>
            <a:off x="251520" y="1231652"/>
            <a:ext cx="8208912" cy="5080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39952" y="270892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33,56%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401493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10,68%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67822">
              <a:off x="3440398" y="5296111"/>
              <a:ext cx="67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0,89%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1" idx="0"/>
            </p:cNvCxnSpPr>
            <p:nvPr/>
          </p:nvCxnSpPr>
          <p:spPr>
            <a:xfrm flipH="1" flipV="1">
              <a:off x="3635898" y="5085184"/>
              <a:ext cx="98501" cy="2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99592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51,68%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3233" y="147908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2593234" y="2015364"/>
              <a:ext cx="125286" cy="333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843808" y="1727725"/>
              <a:ext cx="73461" cy="4771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95736" y="178946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0,1%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28035" y="18331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Ленинского 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5586"/>
            <a:ext cx="1944216" cy="1709238"/>
            <a:chOff x="-2916832" y="75663"/>
            <a:chExt cx="4075140" cy="3813479"/>
          </a:xfrm>
        </p:grpSpPr>
        <p:pic>
          <p:nvPicPr>
            <p:cNvPr id="27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75663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heraldicum.ru/russia/subjects/towns/images/leninsk3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41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8867" y="79142"/>
              <a:ext cx="4067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715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414</Words>
  <Application>Microsoft Office PowerPoint</Application>
  <PresentationFormat>Экран (4:3)</PresentationFormat>
  <Paragraphs>147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98</cp:revision>
  <dcterms:created xsi:type="dcterms:W3CDTF">2017-11-25T17:16:26Z</dcterms:created>
  <dcterms:modified xsi:type="dcterms:W3CDTF">2018-02-20T07:49:20Z</dcterms:modified>
</cp:coreProperties>
</file>