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0" r:id="rId4"/>
    <p:sldId id="265" r:id="rId5"/>
    <p:sldId id="269" r:id="rId6"/>
    <p:sldId id="271" r:id="rId7"/>
    <p:sldId id="261" r:id="rId8"/>
    <p:sldId id="262" r:id="rId9"/>
    <p:sldId id="263" r:id="rId10"/>
    <p:sldId id="267" r:id="rId11"/>
    <p:sldId id="264" r:id="rId12"/>
    <p:sldId id="266" r:id="rId13"/>
    <p:sldId id="270" r:id="rId14"/>
    <p:sldId id="272" r:id="rId15"/>
    <p:sldId id="268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7035.1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5876.9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5703.8</c:v>
                </c:pt>
              </c:numCache>
            </c:numRef>
          </c:val>
        </c:ser>
        <c:overlap val="100"/>
        <c:axId val="95834496"/>
        <c:axId val="95836032"/>
      </c:barChart>
      <c:catAx>
        <c:axId val="95834496"/>
        <c:scaling>
          <c:orientation val="minMax"/>
        </c:scaling>
        <c:axPos val="b"/>
        <c:numFmt formatCode="General" sourceLinked="1"/>
        <c:tickLblPos val="nextTo"/>
        <c:crossAx val="95836032"/>
        <c:crosses val="autoZero"/>
        <c:auto val="1"/>
        <c:lblAlgn val="ctr"/>
        <c:lblOffset val="100"/>
      </c:catAx>
      <c:valAx>
        <c:axId val="95836032"/>
        <c:scaling>
          <c:orientation val="minMax"/>
        </c:scaling>
        <c:axPos val="l"/>
        <c:majorGridlines/>
        <c:numFmt formatCode="General" sourceLinked="1"/>
        <c:tickLblPos val="nextTo"/>
        <c:crossAx val="958344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67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230.1</c:v>
                </c:pt>
                <c:pt idx="2">
                  <c:v>237.3</c:v>
                </c:pt>
                <c:pt idx="3">
                  <c:v>245.4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84</c:v>
                </c:pt>
                <c:pt idx="2">
                  <c:v>84</c:v>
                </c:pt>
                <c:pt idx="3">
                  <c:v>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1155.3</c:v>
                </c:pt>
                <c:pt idx="2">
                  <c:v>1155.3</c:v>
                </c:pt>
                <c:pt idx="3">
                  <c:v>1155.3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2952.8</c:v>
                </c:pt>
                <c:pt idx="2">
                  <c:v>2952.8</c:v>
                </c:pt>
                <c:pt idx="3">
                  <c:v>2952.8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6.7</c:v>
                </c:pt>
                <c:pt idx="2">
                  <c:v>7</c:v>
                </c:pt>
                <c:pt idx="3">
                  <c:v>7.3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390.1</c:v>
                </c:pt>
                <c:pt idx="2">
                  <c:v>390.1</c:v>
                </c:pt>
                <c:pt idx="3">
                  <c:v>390.1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5.3</c:v>
                </c:pt>
                <c:pt idx="2">
                  <c:v>5.5</c:v>
                </c:pt>
                <c:pt idx="3">
                  <c:v>5.7</c:v>
                </c:pt>
              </c:numCache>
            </c:numRef>
          </c:val>
        </c:ser>
        <c:shape val="cylinder"/>
        <c:axId val="99800960"/>
        <c:axId val="99802496"/>
        <c:axId val="0"/>
      </c:bar3DChart>
      <c:catAx>
        <c:axId val="99800960"/>
        <c:scaling>
          <c:orientation val="minMax"/>
        </c:scaling>
        <c:axPos val="b"/>
        <c:numFmt formatCode="General" sourceLinked="0"/>
        <c:tickLblPos val="nextTo"/>
        <c:crossAx val="99802496"/>
        <c:crosses val="autoZero"/>
        <c:auto val="1"/>
        <c:lblAlgn val="ctr"/>
        <c:lblOffset val="100"/>
      </c:catAx>
      <c:valAx>
        <c:axId val="99802496"/>
        <c:scaling>
          <c:orientation val="minMax"/>
        </c:scaling>
        <c:axPos val="l"/>
        <c:majorGridlines/>
        <c:numFmt formatCode="General" sourceLinked="1"/>
        <c:tickLblPos val="nextTo"/>
        <c:crossAx val="99800960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104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7035.1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5876.9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5703.8</c:v>
                </c:pt>
              </c:numCache>
            </c:numRef>
          </c:val>
        </c:ser>
        <c:overlap val="100"/>
        <c:axId val="114631424"/>
        <c:axId val="114632960"/>
      </c:barChart>
      <c:catAx>
        <c:axId val="114631424"/>
        <c:scaling>
          <c:orientation val="minMax"/>
        </c:scaling>
        <c:axPos val="b"/>
        <c:numFmt formatCode="General" sourceLinked="1"/>
        <c:tickLblPos val="nextTo"/>
        <c:crossAx val="114632960"/>
        <c:crosses val="autoZero"/>
        <c:auto val="1"/>
        <c:lblAlgn val="ctr"/>
        <c:lblOffset val="100"/>
      </c:catAx>
      <c:valAx>
        <c:axId val="114632960"/>
        <c:scaling>
          <c:orientation val="minMax"/>
        </c:scaling>
        <c:axPos val="l"/>
        <c:majorGridlines/>
        <c:numFmt formatCode="General" sourceLinked="1"/>
        <c:tickLblPos val="nextTo"/>
        <c:crossAx val="1146314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p13143@donpac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1340768"/>
            <a:ext cx="11449272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Бюджет для граждан</a:t>
            </a: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17232"/>
            <a:ext cx="9144000" cy="134076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Ленинского сельского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поселения Зимовниковского района на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2020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год и на плановый период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2021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и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2022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годов</a:t>
            </a:r>
          </a:p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ЛЕНИНСКОГО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2020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497" y="1122680"/>
          <a:ext cx="8100392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1008112"/>
                <a:gridCol w="1008112"/>
                <a:gridCol w="108012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2022г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7035,1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5876,9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5703,8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4011,5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3630,4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3634,4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83,2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85,8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1283,1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341,6</a:t>
                      </a:r>
                      <a:endParaRPr lang="ru-RU" sz="1400" dirty="0"/>
                    </a:p>
                  </a:txBody>
                  <a:tcPr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1240,9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1235,4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1182,6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130,0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ЛЕНИНСКОГО СЕЛЬСКОГО ПОСЕЛЕНИЯ НА 2017-2020 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ЛЕНИНСКОГО СЕЛЬСКОГО ПОСЕЛЕНИЯ НА 2018-2021 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2020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2021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2022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663912"/>
          <a:ext cx="8496945" cy="505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2020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baseline="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2021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2022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7035,1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5876,9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5703,8</a:t>
                      </a:r>
                      <a:endParaRPr lang="ru-RU" sz="1900" b="1" dirty="0"/>
                    </a:p>
                  </a:txBody>
                  <a:tcPr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Ленинского сельского поселения»</a:t>
                      </a: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1279,1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436,9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264,6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1240,9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1235,4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1182,6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"Развитие физической культуры и массового спорта"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844824"/>
          <a:ext cx="8676456" cy="4850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2020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2021 </a:t>
                      </a:r>
                      <a:r>
                        <a:rPr lang="ru-RU" sz="200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2022 </a:t>
                      </a:r>
                      <a:r>
                        <a:rPr lang="ru-RU" sz="200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муниципальной службы и информационное общество»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ru-RU" sz="2000" dirty="0"/>
                    </a:p>
                  </a:txBody>
                  <a:tcPr/>
                </a:tc>
              </a:tr>
              <a:tr h="750503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общественного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порядка и противодействие преступности</a:t>
                      </a:r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</a:tr>
              <a:tr h="96940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муниципальными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финансами и создание условий для эффективного управления муниципальными финансами</a:t>
                      </a:r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4 064.7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3 630.2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3 634.2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96940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"Управление муниципальным имуществом»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100,0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30,0</a:t>
                      </a:r>
                      <a:endParaRPr lang="ru-RU" sz="2000" dirty="0"/>
                    </a:p>
                  </a:txBody>
                  <a:tcPr/>
                </a:tc>
              </a:tr>
              <a:tr h="723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234.4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755.9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425.4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деятельности,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2020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2021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2022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иных межбюджетных трансфертов за счет средств субсидий областного бюджета для софинансирования расходных обязательств, по вопросам местного значения 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628800"/>
          <a:ext cx="8712966" cy="486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168332"/>
                <a:gridCol w="1249698"/>
                <a:gridCol w="1249698"/>
                <a:gridCol w="1249698"/>
                <a:gridCol w="1249698"/>
                <a:gridCol w="1249698"/>
              </a:tblGrid>
              <a:tr h="4079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2020г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2021г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2022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5226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повышение заработной платы работников муниципальных учреждений культуры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82667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Ленинского сельского поселения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Официальный сайт: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http://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ленинскоепоселение.рф/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Телефон: 8 (86397) 3-19-48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Адрес: 347460, Ростовская область, Зимовниковский район, п. Зимовники, ул. Ленина, 89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sp13143@</a:t>
            </a:r>
            <a:r>
              <a:rPr lang="en-US" b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donpac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.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ru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оля\YandexDisk\Скриншоты\2017-12-01_23-31-3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9144001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Ленинского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проекта бюджета нашего поселения 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2020-2022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Ленинского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92696"/>
            <a:ext cx="87484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для граждан – это упрощённая версия бюджетного документа, которая использует неформальный язык и доступные форматы, чтобы облегчить для граждан понимание бюджета, объяснить им планы и действия администрации муниципального образования во время бюджетного года и показать формы их возможного взаимодействия с администрацией по вопросам расходования общественных финансов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01084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Что такое «Бюджет для граждан»?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бюджета Ленинского сельского поселения Зимовниковского района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2020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2021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2022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Ленинского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Ленинского сельского поселения на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2020-2022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928662" y="1785926"/>
            <a:ext cx="18706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2020г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7035,1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7035,1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868" y="1928802"/>
            <a:ext cx="1902957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2021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5876,9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5876,9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2022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5703,8</a:t>
            </a:r>
            <a:endParaRPr lang="ru-RU" b="1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</a:t>
            </a:r>
            <a:r>
              <a:rPr lang="ru-RU" b="1" dirty="0" smtClean="0"/>
              <a:t>5703,8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ЛЕНИНСКОГО СЕЛЬСКОГО ПОСЕЛЕНИЯ НА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2020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850597"/>
          <a:ext cx="8139898" cy="60836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984147"/>
                <a:gridCol w="1004103"/>
                <a:gridCol w="1155519"/>
                <a:gridCol w="996129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2020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2021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2022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4824,3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4832,0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4840,6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230,1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237,3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245,4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1155,3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1155,3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1155,3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2952,8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2952,8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2952,8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7,3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390,1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390,1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390,1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5,7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2210,8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1044,9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863,2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7035,1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5876,9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5703,8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ЛЕНИНСКОГО СЕЛЬСКОГО ПОСЕЛЕНИЯ НА </a:t>
            </a:r>
            <a:r>
              <a:rPr lang="ru-RU" sz="2200" dirty="0" smtClean="0"/>
              <a:t>2020-2022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942</Words>
  <Application>Microsoft Office PowerPoint</Application>
  <PresentationFormat>Экран (4:3)</PresentationFormat>
  <Paragraphs>251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user</cp:lastModifiedBy>
  <cp:revision>54</cp:revision>
  <dcterms:created xsi:type="dcterms:W3CDTF">2017-12-11T11:43:42Z</dcterms:created>
  <dcterms:modified xsi:type="dcterms:W3CDTF">2019-11-14T11:43:07Z</dcterms:modified>
</cp:coreProperties>
</file>