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71" r:id="rId5"/>
    <p:sldId id="272" r:id="rId6"/>
    <p:sldId id="262" r:id="rId7"/>
    <p:sldId id="260" r:id="rId8"/>
    <p:sldId id="261" r:id="rId9"/>
    <p:sldId id="263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CCFF"/>
    <a:srgbClr val="FF9966"/>
    <a:srgbClr val="FF0066"/>
    <a:srgbClr val="CC66FF"/>
    <a:srgbClr val="66FFFF"/>
    <a:srgbClr val="FFFF66"/>
    <a:srgbClr val="66FF99"/>
    <a:srgbClr val="00FF00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55;&#1086;&#1083;&#1100;&#1079;&#1086;&#1074;&#1072;&#1090;&#1077;&#1083;&#1100;\Desktop\&#1041;&#1070;&#1044;&#1046;&#1045;&#1058;\byudzhet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41;&#1070;&#1044;&#1046;&#1045;&#1058;\byudzhet%20(1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&#1055;&#1086;&#1083;&#1100;&#1079;&#1086;&#1074;&#1072;&#1090;&#1077;&#1083;&#1100;\Desktop\&#1041;&#1070;&#1044;&#1046;&#1045;&#1058;\tabl_3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&#1055;&#1086;&#1083;&#1100;&#1079;&#1086;&#1074;&#1072;&#1090;&#1077;&#1083;&#1100;\Desktop\&#1041;&#1070;&#1044;&#1046;&#1045;&#1058;\byudzhet%20(1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41;&#1070;&#1044;&#1046;&#1045;&#1058;\byudzhet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0297193949010539E-3"/>
          <c:y val="6.2215065809789132E-2"/>
          <c:w val="0.63507687180056915"/>
          <c:h val="0.9120407690275395"/>
        </c:manualLayout>
      </c:layout>
      <c:pie3DChart>
        <c:varyColors val="1"/>
        <c:ser>
          <c:idx val="0"/>
          <c:order val="0"/>
          <c:explosion val="19"/>
          <c:dPt>
            <c:idx val="0"/>
            <c:spPr>
              <a:solidFill>
                <a:srgbClr val="FF0066"/>
              </a:solidFill>
            </c:spPr>
          </c:dPt>
          <c:dPt>
            <c:idx val="1"/>
            <c:spPr>
              <a:solidFill>
                <a:srgbClr val="00CC00"/>
              </a:solidFill>
            </c:spPr>
          </c:dPt>
          <c:dPt>
            <c:idx val="2"/>
            <c:spPr>
              <a:solidFill>
                <a:srgbClr val="FFFF66"/>
              </a:solidFill>
            </c:spPr>
          </c:dPt>
          <c:dPt>
            <c:idx val="3"/>
            <c:spPr>
              <a:solidFill>
                <a:srgbClr val="CC99FF"/>
              </a:solidFill>
            </c:spPr>
          </c:dPt>
          <c:dPt>
            <c:idx val="4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Pt>
            <c:idx val="5"/>
            <c:spPr>
              <a:solidFill>
                <a:srgbClr val="0033CC"/>
              </a:solidFill>
            </c:spPr>
          </c:dPt>
          <c:dPt>
            <c:idx val="6"/>
            <c:spPr>
              <a:solidFill>
                <a:srgbClr val="66FF99"/>
              </a:solidFill>
            </c:spPr>
          </c:dPt>
          <c:cat>
            <c:strRef>
              <c:f>Лист1!$D$23:$D$29</c:f>
              <c:strCache>
                <c:ptCount val="7"/>
                <c:pt idx="0">
                  <c:v>Налоги на прибыль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Доходы от использования имущества муниципальной и государственной собственности</c:v>
                </c:pt>
                <c:pt idx="5">
                  <c:v>Штрафы, санкции, возмещение ущерба</c:v>
                </c:pt>
                <c:pt idx="6">
                  <c:v>Безвозмездные поступления</c:v>
                </c:pt>
              </c:strCache>
            </c:strRef>
          </c:cat>
          <c:val>
            <c:numRef>
              <c:f>Лист1!$G$23:$G$29</c:f>
              <c:numCache>
                <c:formatCode>General</c:formatCode>
                <c:ptCount val="7"/>
                <c:pt idx="0">
                  <c:v>4.3</c:v>
                </c:pt>
                <c:pt idx="1">
                  <c:v>16.22</c:v>
                </c:pt>
                <c:pt idx="2">
                  <c:v>25.43</c:v>
                </c:pt>
                <c:pt idx="3">
                  <c:v>2.15</c:v>
                </c:pt>
                <c:pt idx="4">
                  <c:v>2.29</c:v>
                </c:pt>
                <c:pt idx="5">
                  <c:v>3.3499999999999988</c:v>
                </c:pt>
                <c:pt idx="6">
                  <c:v>56.56</c:v>
                </c:pt>
              </c:numCache>
            </c:numRef>
          </c:val>
        </c:ser>
      </c:pie3DChart>
    </c:plotArea>
    <c:plotVisOnly val="1"/>
    <c:dispBlanksAs val="zero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69302521454731214"/>
          <c:h val="0.96664067466139847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FF0066"/>
              </a:solidFill>
            </c:spPr>
          </c:dPt>
          <c:dPt>
            <c:idx val="1"/>
            <c:spPr>
              <a:solidFill>
                <a:srgbClr val="9900CC"/>
              </a:solidFill>
            </c:spPr>
          </c:dPt>
          <c:dPt>
            <c:idx val="2"/>
            <c:spPr>
              <a:solidFill>
                <a:srgbClr val="66FF99"/>
              </a:solidFill>
            </c:spPr>
          </c:dPt>
          <c:dPt>
            <c:idx val="3"/>
            <c:spPr>
              <a:solidFill>
                <a:srgbClr val="FFFF66"/>
              </a:solidFill>
            </c:spPr>
          </c:dPt>
          <c:dPt>
            <c:idx val="4"/>
            <c:spPr>
              <a:solidFill>
                <a:srgbClr val="FF66FF"/>
              </a:solidFill>
            </c:spPr>
          </c:dPt>
          <c:dPt>
            <c:idx val="5"/>
            <c:spPr>
              <a:solidFill>
                <a:srgbClr val="009900"/>
              </a:solidFill>
            </c:spPr>
          </c:dPt>
          <c:dLbls>
            <c:dLbl>
              <c:idx val="5"/>
              <c:layout>
                <c:manualLayout>
                  <c:x val="2.8009717376035453E-2"/>
                  <c:y val="3.1833952363333764E-3"/>
                </c:manualLayout>
              </c:layout>
              <c:showPercent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Лист1!$A$23:$A$28</c:f>
              <c:strCache>
                <c:ptCount val="6"/>
                <c:pt idx="0">
                  <c:v>Социальная политика</c:v>
                </c:pt>
                <c:pt idx="1">
                  <c:v>Национальная экономика</c:v>
                </c:pt>
                <c:pt idx="2">
                  <c:v>ЖКХ</c:v>
                </c:pt>
                <c:pt idx="3">
                  <c:v>Общегосударственные вопросы</c:v>
                </c:pt>
                <c:pt idx="4">
                  <c:v>Национальная оборона</c:v>
                </c:pt>
                <c:pt idx="5">
                  <c:v>Культура и кинемотография</c:v>
                </c:pt>
              </c:strCache>
            </c:strRef>
          </c:cat>
          <c:val>
            <c:numRef>
              <c:f>Лист1!$B$23:$B$28</c:f>
              <c:numCache>
                <c:formatCode>General</c:formatCode>
                <c:ptCount val="6"/>
                <c:pt idx="0">
                  <c:v>1.4</c:v>
                </c:pt>
                <c:pt idx="1">
                  <c:v>1.4</c:v>
                </c:pt>
                <c:pt idx="2">
                  <c:v>53.5</c:v>
                </c:pt>
                <c:pt idx="3">
                  <c:v>34.300000000000004</c:v>
                </c:pt>
                <c:pt idx="4">
                  <c:v>1.5</c:v>
                </c:pt>
                <c:pt idx="5">
                  <c:v>8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047292016286697"/>
          <c:y val="5.7786471437814173E-2"/>
          <c:w val="0.28598820403970754"/>
          <c:h val="0.91295738382009839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9900CC"/>
            </a:solidFill>
            <a:ln>
              <a:solidFill>
                <a:srgbClr val="6600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Лист1!$A$2:$A$11</c:f>
              <c:strCache>
                <c:ptCount val="10"/>
                <c:pt idx="0">
                  <c:v>Обеспечение качественными ЖКХ</c:v>
                </c:pt>
                <c:pt idx="1">
                  <c:v>Защита населения и территорий</c:v>
                </c:pt>
                <c:pt idx="2">
                  <c:v>Развитие культуры </c:v>
                </c:pt>
                <c:pt idx="3">
                  <c:v>Охрана окружающей среды</c:v>
                </c:pt>
                <c:pt idx="4">
                  <c:v>Развитие физической культуры и спорта</c:v>
                </c:pt>
                <c:pt idx="5">
                  <c:v>Развитие муниципальной службы</c:v>
                </c:pt>
                <c:pt idx="6">
                  <c:v>Энергосбережение и повышение энергетической эффективности</c:v>
                </c:pt>
                <c:pt idx="7">
                  <c:v>Обеспечение общественного порядка</c:v>
                </c:pt>
                <c:pt idx="8">
                  <c:v>Развитие транспортной системы</c:v>
                </c:pt>
                <c:pt idx="9">
                  <c:v>Управление муниципальными финансами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 formatCode="0.00%">
                  <c:v>0.53200000000000003</c:v>
                </c:pt>
                <c:pt idx="1">
                  <c:v>0</c:v>
                </c:pt>
                <c:pt idx="2" formatCode="0.00%">
                  <c:v>0.15500000000000014</c:v>
                </c:pt>
                <c:pt idx="3" formatCode="0.00%">
                  <c:v>2.4E-2</c:v>
                </c:pt>
                <c:pt idx="4" formatCode="0.00%">
                  <c:v>1.7999999999999999E-2</c:v>
                </c:pt>
                <c:pt idx="5" formatCode="0.00%">
                  <c:v>3.4000000000000002E-2</c:v>
                </c:pt>
                <c:pt idx="6">
                  <c:v>0</c:v>
                </c:pt>
                <c:pt idx="7" formatCode="0.00%">
                  <c:v>1.6000000000000018E-2</c:v>
                </c:pt>
                <c:pt idx="8" formatCode="0.00%">
                  <c:v>1.7999999999999999E-2</c:v>
                </c:pt>
                <c:pt idx="9" formatCode="0.00%">
                  <c:v>0.32700000000000035</c:v>
                </c:pt>
              </c:numCache>
            </c:numRef>
          </c:val>
        </c:ser>
        <c:axId val="62632320"/>
        <c:axId val="62633856"/>
      </c:barChart>
      <c:catAx>
        <c:axId val="62632320"/>
        <c:scaling>
          <c:orientation val="minMax"/>
        </c:scaling>
        <c:axPos val="l"/>
        <c:tickLblPos val="nextTo"/>
        <c:spPr>
          <a:noFill/>
        </c:spPr>
        <c:txPr>
          <a:bodyPr/>
          <a:lstStyle/>
          <a:p>
            <a:pPr>
              <a:defRPr sz="1600" i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2633856"/>
        <c:crosses val="autoZero"/>
        <c:auto val="1"/>
        <c:lblAlgn val="l"/>
        <c:lblOffset val="100"/>
      </c:catAx>
      <c:valAx>
        <c:axId val="62633856"/>
        <c:scaling>
          <c:orientation val="minMax"/>
        </c:scaling>
        <c:axPos val="b"/>
        <c:majorGridlines/>
        <c:numFmt formatCode="0.00%" sourceLinked="1"/>
        <c:tickLblPos val="nextTo"/>
        <c:crossAx val="62632320"/>
        <c:crosses val="autoZero"/>
        <c:crossBetween val="between"/>
      </c:valAx>
    </c:plotArea>
    <c:plotVisOnly val="1"/>
    <c:dispBlanksAs val="gap"/>
  </c:chart>
  <c:spPr>
    <a:gradFill rotWithShape="1">
      <a:gsLst>
        <a:gs pos="0">
          <a:schemeClr val="accent4">
            <a:tint val="50000"/>
            <a:satMod val="300000"/>
          </a:schemeClr>
        </a:gs>
        <a:gs pos="35000">
          <a:schemeClr val="accent4">
            <a:tint val="37000"/>
            <a:satMod val="300000"/>
          </a:schemeClr>
        </a:gs>
        <a:gs pos="100000">
          <a:schemeClr val="accent4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4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FF66FF"/>
              </a:solidFill>
            </c:spPr>
          </c:dPt>
          <c:dPt>
            <c:idx val="1"/>
            <c:spPr>
              <a:solidFill>
                <a:srgbClr val="FFFF66"/>
              </a:solidFill>
            </c:spPr>
          </c:dPt>
          <c:dPt>
            <c:idx val="2"/>
            <c:spPr>
              <a:solidFill>
                <a:srgbClr val="FF0066"/>
              </a:solidFill>
            </c:spPr>
          </c:dPt>
          <c:dPt>
            <c:idx val="3"/>
            <c:spPr>
              <a:solidFill>
                <a:srgbClr val="66FFFF"/>
              </a:solidFill>
            </c:spPr>
          </c:dPt>
          <c:dPt>
            <c:idx val="4"/>
            <c:spPr>
              <a:solidFill>
                <a:srgbClr val="CC66FF"/>
              </a:solidFill>
            </c:spPr>
          </c:dPt>
          <c:dPt>
            <c:idx val="5"/>
            <c:spPr>
              <a:solidFill>
                <a:srgbClr val="00CC00"/>
              </a:solidFill>
            </c:spPr>
          </c:dPt>
          <c:dPt>
            <c:idx val="6"/>
            <c:spPr>
              <a:solidFill>
                <a:srgbClr val="0000FF"/>
              </a:solidFill>
            </c:spPr>
          </c:dPt>
          <c:cat>
            <c:strRef>
              <c:f>Лист1!$A$13:$A$19</c:f>
              <c:strCache>
                <c:ptCount val="7"/>
                <c:pt idx="0">
                  <c:v>Налоги на доходы физ лиц</c:v>
                </c:pt>
                <c:pt idx="1">
                  <c:v>Налог,взимаемый в связи с применением упрощенной сиситемы налогооблажения</c:v>
                </c:pt>
                <c:pt idx="2">
                  <c:v>Единый сельскохозяйственный налог</c:v>
                </c:pt>
                <c:pt idx="3">
                  <c:v>Налоги на имущество физ лиц</c:v>
                </c:pt>
                <c:pt idx="4">
                  <c:v>Земельный налог</c:v>
                </c:pt>
                <c:pt idx="5">
                  <c:v>Государственная пошлина</c:v>
                </c:pt>
                <c:pt idx="6">
                  <c:v>Штрафы</c:v>
                </c:pt>
              </c:strCache>
            </c:strRef>
          </c:cat>
          <c:val>
            <c:numRef>
              <c:f>Лист1!$B$13:$B$19</c:f>
              <c:numCache>
                <c:formatCode>General</c:formatCode>
                <c:ptCount val="7"/>
                <c:pt idx="0">
                  <c:v>154.30000000000001</c:v>
                </c:pt>
                <c:pt idx="1">
                  <c:v>1928.8</c:v>
                </c:pt>
                <c:pt idx="2">
                  <c:v>614.1</c:v>
                </c:pt>
                <c:pt idx="3">
                  <c:v>91</c:v>
                </c:pt>
                <c:pt idx="4">
                  <c:v>2987.4</c:v>
                </c:pt>
                <c:pt idx="5">
                  <c:v>56</c:v>
                </c:pt>
                <c:pt idx="6">
                  <c:v>56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650368769941814"/>
          <c:y val="0.10216522166339671"/>
          <c:w val="0.32338402458206456"/>
          <c:h val="0.79566935984203058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FFFF66"/>
              </a:solidFill>
            </c:spPr>
          </c:dPt>
          <c:dPt>
            <c:idx val="1"/>
            <c:spPr>
              <a:solidFill>
                <a:srgbClr val="66FFFF"/>
              </a:solidFill>
            </c:spPr>
          </c:dPt>
          <c:dPt>
            <c:idx val="2"/>
            <c:spPr>
              <a:solidFill>
                <a:srgbClr val="CC66FF"/>
              </a:solidFill>
            </c:spPr>
          </c:dPt>
          <c:dPt>
            <c:idx val="3"/>
            <c:spPr>
              <a:solidFill>
                <a:srgbClr val="FF0066"/>
              </a:solidFill>
            </c:spPr>
          </c:dPt>
          <c:dPt>
            <c:idx val="4"/>
            <c:spPr>
              <a:solidFill>
                <a:srgbClr val="FF9966"/>
              </a:solidFill>
            </c:spPr>
          </c:dPt>
          <c:dPt>
            <c:idx val="5"/>
            <c:spPr>
              <a:solidFill>
                <a:srgbClr val="66FF99"/>
              </a:solidFill>
            </c:spPr>
          </c:dPt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Госпошлина</c:v>
                </c:pt>
                <c:pt idx="4">
                  <c:v>Неналоговые доходы</c:v>
                </c:pt>
                <c:pt idx="5">
                  <c:v>Безвозмездные поступления за исключением субвенций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534.29999999999995</c:v>
                </c:pt>
                <c:pt idx="1">
                  <c:v>1928.8</c:v>
                </c:pt>
                <c:pt idx="2">
                  <c:v>3523.8</c:v>
                </c:pt>
                <c:pt idx="3">
                  <c:v>236</c:v>
                </c:pt>
                <c:pt idx="4">
                  <c:v>351.6</c:v>
                </c:pt>
                <c:pt idx="5">
                  <c:v>6926.6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3446018075286237"/>
          <c:y val="4.6714194532771133E-2"/>
          <c:w val="0.35633794312709238"/>
          <c:h val="0.94201656154416358"/>
        </c:manualLayout>
      </c:layout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0.72321</cdr:x>
      <cdr:y>0.07178</cdr:y>
    </cdr:from>
    <cdr:to>
      <cdr:x>0.97107</cdr:x>
      <cdr:y>0.1326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92971" y="424926"/>
          <a:ext cx="208823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Налоги на прибыль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0.72335</cdr:x>
      <cdr:y>0.1444</cdr:y>
    </cdr:from>
    <cdr:to>
      <cdr:x>0.98911</cdr:x>
      <cdr:y>0.25387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94218" y="854804"/>
          <a:ext cx="223896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Налоги на совокупный доход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0.72335</cdr:x>
      <cdr:y>0.27196</cdr:y>
    </cdr:from>
    <cdr:to>
      <cdr:x>0.97122</cdr:x>
      <cdr:y>0.33278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094218" y="1609966"/>
          <a:ext cx="208823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Налоги на имущество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0.7265</cdr:x>
      <cdr:y>0.34304</cdr:y>
    </cdr:from>
    <cdr:to>
      <cdr:x>1</cdr:x>
      <cdr:y>0.45664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120680" y="2030724"/>
          <a:ext cx="2304256" cy="6724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Государственная пошлина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0.71481</cdr:x>
      <cdr:y>0.45458</cdr:y>
    </cdr:from>
    <cdr:to>
      <cdr:x>1</cdr:x>
      <cdr:y>0.69178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022210" y="2691008"/>
          <a:ext cx="2402726" cy="14041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Доходы от использования имущества муниципальной и государственной собственности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0.70626</cdr:x>
      <cdr:y>0.72088</cdr:y>
    </cdr:from>
    <cdr:to>
      <cdr:x>0.97122</cdr:x>
      <cdr:y>0.85468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950202" y="4267455"/>
          <a:ext cx="2232248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0.7265</cdr:x>
      <cdr:y>0.84991</cdr:y>
    </cdr:from>
    <cdr:to>
      <cdr:x>0.99145</cdr:x>
      <cdr:y>0.98371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120680" y="5031268"/>
          <a:ext cx="2232248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0.66188</cdr:x>
      <cdr:y>0.18089</cdr:y>
    </cdr:from>
    <cdr:to>
      <cdr:x>0.67898</cdr:x>
      <cdr:y>0.20522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576307" y="1070828"/>
          <a:ext cx="144016" cy="144016"/>
        </a:xfrm>
        <a:prstGeom xmlns:a="http://schemas.openxmlformats.org/drawingml/2006/main" prst="rect">
          <a:avLst/>
        </a:prstGeom>
        <a:solidFill xmlns:a="http://schemas.openxmlformats.org/drawingml/2006/main">
          <a:srgbClr val="009900"/>
        </a:solidFill>
        <a:ln xmlns:a="http://schemas.openxmlformats.org/drawingml/2006/main" w="31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0.07378</cdr:x>
      <cdr:y>0.39984</cdr:y>
    </cdr:from>
    <cdr:to>
      <cdr:x>0.18489</cdr:x>
      <cdr:y>0.47282</cdr:y>
    </cdr:to>
    <cdr:sp macro="" textlink="">
      <cdr:nvSpPr>
        <cdr:cNvPr id="10" name="TextBox 9"/>
        <cdr:cNvSpPr txBox="1"/>
      </cdr:nvSpPr>
      <cdr:spPr>
        <a:xfrm xmlns:a="http://schemas.openxmlformats.org/drawingml/2006/main" rot="20610787">
          <a:off x="621610" y="2366972"/>
          <a:ext cx="93610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56,56%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0.32165</cdr:x>
      <cdr:y>0.18089</cdr:y>
    </cdr:from>
    <cdr:to>
      <cdr:x>0.40712</cdr:x>
      <cdr:y>0.24171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709842" y="1070828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1,3%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0.48404</cdr:x>
      <cdr:y>0.21738</cdr:y>
    </cdr:from>
    <cdr:to>
      <cdr:x>0.5866</cdr:x>
      <cdr:y>0.29021</cdr:y>
    </cdr:to>
    <cdr:sp macro="" textlink="">
      <cdr:nvSpPr>
        <cdr:cNvPr id="12" name="TextBox 11"/>
        <cdr:cNvSpPr txBox="1"/>
      </cdr:nvSpPr>
      <cdr:spPr>
        <a:xfrm xmlns:a="http://schemas.openxmlformats.org/drawingml/2006/main" rot="1212286">
          <a:off x="4077994" y="1286852"/>
          <a:ext cx="864096" cy="4311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16,22%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0.50303</cdr:x>
      <cdr:y>0.44865</cdr:y>
    </cdr:from>
    <cdr:to>
      <cdr:x>0.6018</cdr:x>
      <cdr:y>0.50947</cdr:y>
    </cdr:to>
    <cdr:sp macro="" textlink="">
      <cdr:nvSpPr>
        <cdr:cNvPr id="13" name="TextBox 12"/>
        <cdr:cNvSpPr txBox="1"/>
      </cdr:nvSpPr>
      <cdr:spPr>
        <a:xfrm xmlns:a="http://schemas.openxmlformats.org/drawingml/2006/main" rot="631265">
          <a:off x="4238001" y="2655940"/>
          <a:ext cx="832113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25,43%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0.47089</cdr:x>
      <cdr:y>0.71757</cdr:y>
    </cdr:from>
    <cdr:to>
      <cdr:x>0.56491</cdr:x>
      <cdr:y>0.77839</cdr:y>
    </cdr:to>
    <cdr:sp macro="" textlink="">
      <cdr:nvSpPr>
        <cdr:cNvPr id="14" name="TextBox 13"/>
        <cdr:cNvSpPr txBox="1"/>
      </cdr:nvSpPr>
      <cdr:spPr>
        <a:xfrm xmlns:a="http://schemas.openxmlformats.org/drawingml/2006/main" rot="20693009">
          <a:off x="3967220" y="4247881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0,05%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0.41128</cdr:x>
      <cdr:y>0.78272</cdr:y>
    </cdr:from>
    <cdr:to>
      <cdr:x>0.50529</cdr:x>
      <cdr:y>0.84354</cdr:y>
    </cdr:to>
    <cdr:sp macro="" textlink="">
      <cdr:nvSpPr>
        <cdr:cNvPr id="15" name="TextBox 14"/>
        <cdr:cNvSpPr txBox="1"/>
      </cdr:nvSpPr>
      <cdr:spPr>
        <a:xfrm xmlns:a="http://schemas.openxmlformats.org/drawingml/2006/main" rot="20596704">
          <a:off x="3464971" y="4633550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0,09%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0.34915</cdr:x>
      <cdr:y>0.76222</cdr:y>
    </cdr:from>
    <cdr:to>
      <cdr:x>0.45171</cdr:x>
      <cdr:y>0.81595</cdr:y>
    </cdr:to>
    <cdr:sp macro="" textlink="">
      <cdr:nvSpPr>
        <cdr:cNvPr id="16" name="TextBox 15"/>
        <cdr:cNvSpPr txBox="1"/>
      </cdr:nvSpPr>
      <cdr:spPr>
        <a:xfrm xmlns:a="http://schemas.openxmlformats.org/drawingml/2006/main" rot="21195631">
          <a:off x="2941545" y="4512183"/>
          <a:ext cx="864096" cy="318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0,35%</a:t>
          </a:r>
          <a:endParaRPr lang="ru-RU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0.87705</cdr:x>
      <cdr:y>0.04612</cdr:y>
    </cdr:from>
    <cdr:to>
      <cdr:x>0.96721</cdr:x>
      <cdr:y>0.90862</cdr:y>
    </cdr:to>
    <cdr:grpSp>
      <cdr:nvGrpSpPr>
        <cdr:cNvPr id="12" name="Группа 11"/>
        <cdr:cNvGrpSpPr/>
      </cdr:nvGrpSpPr>
      <cdr:grpSpPr>
        <a:xfrm xmlns:a="http://schemas.openxmlformats.org/drawingml/2006/main">
          <a:off x="7704863" y="265681"/>
          <a:ext cx="792054" cy="4968552"/>
          <a:chOff x="7704856" y="265678"/>
          <a:chExt cx="792088" cy="4968552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>
            <a:off x="7776864" y="4874190"/>
            <a:ext cx="720080" cy="36004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53,2%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cdr:txBody>
      </cdr:sp>
      <cdr:sp macro="" textlink="">
        <cdr:nvSpPr>
          <cdr:cNvPr id="3" name="TextBox 2"/>
          <cdr:cNvSpPr txBox="1"/>
        </cdr:nvSpPr>
        <cdr:spPr>
          <a:xfrm xmlns:a="http://schemas.openxmlformats.org/drawingml/2006/main">
            <a:off x="7776864" y="2857966"/>
            <a:ext cx="720080" cy="36004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0,3%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cdr:txBody>
      </cdr:sp>
      <cdr:sp macro="" textlink="">
        <cdr:nvSpPr>
          <cdr:cNvPr id="4" name="TextBox 3"/>
          <cdr:cNvSpPr txBox="1"/>
        </cdr:nvSpPr>
        <cdr:spPr>
          <a:xfrm xmlns:a="http://schemas.openxmlformats.org/drawingml/2006/main">
            <a:off x="7776864" y="1273790"/>
            <a:ext cx="648072" cy="36004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0,1%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cdr:txBody>
      </cdr:sp>
      <cdr:sp macro="" textlink="">
        <cdr:nvSpPr>
          <cdr:cNvPr id="5" name="TextBox 4"/>
          <cdr:cNvSpPr txBox="1"/>
        </cdr:nvSpPr>
        <cdr:spPr>
          <a:xfrm xmlns:a="http://schemas.openxmlformats.org/drawingml/2006/main">
            <a:off x="7776864" y="265678"/>
            <a:ext cx="720080" cy="36004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32,7%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cdr:txBody>
      </cdr:sp>
      <cdr:sp macro="" textlink="">
        <cdr:nvSpPr>
          <cdr:cNvPr id="6" name="TextBox 5"/>
          <cdr:cNvSpPr txBox="1"/>
        </cdr:nvSpPr>
        <cdr:spPr>
          <a:xfrm xmlns:a="http://schemas.openxmlformats.org/drawingml/2006/main">
            <a:off x="7776864" y="3866078"/>
            <a:ext cx="720080" cy="36004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15,5%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cdr:txBody>
      </cdr:sp>
      <cdr:sp macro="" textlink="">
        <cdr:nvSpPr>
          <cdr:cNvPr id="7" name="TextBox 6"/>
          <cdr:cNvSpPr txBox="1"/>
        </cdr:nvSpPr>
        <cdr:spPr>
          <a:xfrm xmlns:a="http://schemas.openxmlformats.org/drawingml/2006/main">
            <a:off x="7776864" y="3362022"/>
            <a:ext cx="720080" cy="36004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0,4%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cdr:txBody>
      </cdr:sp>
      <cdr:sp macro="" textlink="">
        <cdr:nvSpPr>
          <cdr:cNvPr id="8" name="TextBox 7"/>
          <cdr:cNvSpPr txBox="1"/>
        </cdr:nvSpPr>
        <cdr:spPr>
          <a:xfrm xmlns:a="http://schemas.openxmlformats.org/drawingml/2006/main">
            <a:off x="7776864" y="2281902"/>
            <a:ext cx="648072" cy="36004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0,4%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cdr:txBody>
      </cdr:sp>
      <cdr:sp macro="" textlink="">
        <cdr:nvSpPr>
          <cdr:cNvPr id="9" name="TextBox 8"/>
          <cdr:cNvSpPr txBox="1"/>
        </cdr:nvSpPr>
        <cdr:spPr>
          <a:xfrm xmlns:a="http://schemas.openxmlformats.org/drawingml/2006/main">
            <a:off x="7776864" y="841742"/>
            <a:ext cx="648072" cy="36004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0,3%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cdr:txBody>
      </cdr:sp>
      <cdr:sp macro="" textlink="">
        <cdr:nvSpPr>
          <cdr:cNvPr id="10" name="TextBox 9"/>
          <cdr:cNvSpPr txBox="1"/>
        </cdr:nvSpPr>
        <cdr:spPr>
          <a:xfrm xmlns:a="http://schemas.openxmlformats.org/drawingml/2006/main">
            <a:off x="7704856" y="4442142"/>
            <a:ext cx="720080" cy="36004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cdr:txBody>
      </cdr:sp>
      <cdr:sp macro="" textlink="">
        <cdr:nvSpPr>
          <cdr:cNvPr id="11" name="TextBox 10"/>
          <cdr:cNvSpPr txBox="1"/>
        </cdr:nvSpPr>
        <cdr:spPr>
          <a:xfrm xmlns:a="http://schemas.openxmlformats.org/drawingml/2006/main">
            <a:off x="7848872" y="1705838"/>
            <a:ext cx="576064" cy="36004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0.33333</cdr:x>
      <cdr:y>0.09234</cdr:y>
    </cdr:from>
    <cdr:to>
      <cdr:x>0.41228</cdr:x>
      <cdr:y>0.13486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36304" y="469156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2,68%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0.35965</cdr:x>
      <cdr:y>0.14904</cdr:y>
    </cdr:from>
    <cdr:to>
      <cdr:x>0.36842</cdr:x>
      <cdr:y>0.19156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V="1">
          <a:off x="2952328" y="757188"/>
          <a:ext cx="72008" cy="216024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FA2AE-F67A-4C3F-AF91-1B3051D68ABB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F7041-79FB-40F7-8680-65D6C8EB0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F7041-79FB-40F7-8680-65D6C8EB003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6449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732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108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2701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6854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749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031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8524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6786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6466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3123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40026-CF6D-4076-9C2C-B5624213451E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68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116632"/>
            <a:ext cx="61926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</a:p>
          <a:p>
            <a:pPr algn="ctr"/>
            <a:r>
              <a:rPr lang="ru-RU" sz="3600" b="1" i="1" dirty="0" smtClean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Ленинского сельского </a:t>
            </a:r>
            <a:r>
              <a:rPr lang="ru-RU" sz="3600" b="1" i="1" dirty="0" smtClean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поселения</a:t>
            </a:r>
          </a:p>
          <a:p>
            <a:pPr algn="ctr"/>
            <a:r>
              <a:rPr lang="ru-RU" sz="3600" b="1" i="1" dirty="0" smtClean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Зимовниковского </a:t>
            </a:r>
            <a:r>
              <a:rPr lang="ru-RU" sz="3600" b="1" i="1" dirty="0" smtClean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района</a:t>
            </a:r>
          </a:p>
          <a:p>
            <a:pPr algn="ctr"/>
            <a:r>
              <a:rPr lang="ru-RU" sz="3600" b="1" i="1" dirty="0" smtClean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600" b="1" i="1" dirty="0" smtClean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</a:t>
            </a:r>
          </a:p>
          <a:p>
            <a:pPr algn="ctr"/>
            <a:r>
              <a:rPr lang="ru-RU" sz="3600" b="1" i="1" dirty="0" smtClean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290876" y="2420888"/>
            <a:ext cx="6089436" cy="4293096"/>
            <a:chOff x="1506900" y="2996952"/>
            <a:chExt cx="5644580" cy="3573524"/>
          </a:xfrm>
        </p:grpSpPr>
        <p:pic>
          <p:nvPicPr>
            <p:cNvPr id="1028" name="Picture 4" descr="http://www.oclegaldefense.com/wp-content/uploads/2014/10/474209955-1024x91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046" y="2996952"/>
              <a:ext cx="4477369" cy="3573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Стрелка вправо 2"/>
            <p:cNvSpPr/>
            <p:nvPr/>
          </p:nvSpPr>
          <p:spPr>
            <a:xfrm rot="2406975">
              <a:off x="1506900" y="4815516"/>
              <a:ext cx="1402443" cy="640320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Доходы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Стрелка вправо 6"/>
            <p:cNvSpPr/>
            <p:nvPr/>
          </p:nvSpPr>
          <p:spPr>
            <a:xfrm rot="19194371">
              <a:off x="5760627" y="4870201"/>
              <a:ext cx="1390853" cy="589559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Расходы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851920" y="6237312"/>
              <a:ext cx="1140118" cy="285258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Бюджет</a:t>
              </a:r>
              <a:endParaRPr lang="ru-RU" sz="20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91497" y="0"/>
            <a:ext cx="3211044" cy="2819911"/>
            <a:chOff x="-2916832" y="75663"/>
            <a:chExt cx="4075140" cy="3813479"/>
          </a:xfrm>
        </p:grpSpPr>
        <p:pic>
          <p:nvPicPr>
            <p:cNvPr id="1030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16832" y="75663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415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08867" y="79142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328512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36875"/>
            <a:ext cx="5832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Ленинского сельского поселения </a:t>
            </a:r>
            <a:r>
              <a:rPr lang="ru-RU" sz="3200" b="1" i="1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i="1" smtClean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3200" b="1" i="1" dirty="0" smtClean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3200" b="1" i="1" dirty="0">
              <a:ln w="11430">
                <a:noFill/>
              </a:ln>
              <a:solidFill>
                <a:srgbClr val="FFFF66"/>
              </a:solidFill>
              <a:effectLst>
                <a:glow rad="1270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876256" y="161450"/>
            <a:ext cx="1728192" cy="1520509"/>
            <a:chOff x="-2916832" y="75663"/>
            <a:chExt cx="4075140" cy="3813479"/>
          </a:xfrm>
        </p:grpSpPr>
        <p:pic>
          <p:nvPicPr>
            <p:cNvPr id="4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16832" y="75663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415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08867" y="79142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Группа 27"/>
          <p:cNvGrpSpPr/>
          <p:nvPr/>
        </p:nvGrpSpPr>
        <p:grpSpPr>
          <a:xfrm>
            <a:off x="323528" y="1916832"/>
            <a:ext cx="8280920" cy="4657899"/>
            <a:chOff x="323528" y="1916832"/>
            <a:chExt cx="8280920" cy="4657899"/>
          </a:xfrm>
        </p:grpSpPr>
        <p:graphicFrame>
          <p:nvGraphicFramePr>
            <p:cNvPr id="6" name="Диаграмма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1658051796"/>
                </p:ext>
              </p:extLst>
            </p:nvPr>
          </p:nvGraphicFramePr>
          <p:xfrm>
            <a:off x="323528" y="1916832"/>
            <a:ext cx="8280920" cy="46578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3059832" y="2348880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1,3%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67944" y="2533546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16,2%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39952" y="4005064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25,45%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11960" y="5794443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0,05%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03848" y="5826750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0,43%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87624" y="3573016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56,57%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923928" y="5373216"/>
              <a:ext cx="288032" cy="42122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>
              <a:endCxn id="11" idx="0"/>
            </p:cNvCxnSpPr>
            <p:nvPr/>
          </p:nvCxnSpPr>
          <p:spPr>
            <a:xfrm>
              <a:off x="3635896" y="5373216"/>
              <a:ext cx="72008" cy="4535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807066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2636912"/>
            <a:ext cx="7560840" cy="923330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Обеспечение </a:t>
            </a:r>
            <a:r>
              <a:rPr lang="ru-RU" dirty="0"/>
              <a:t>устойчивости и сбалансированности бюджетной </a:t>
            </a:r>
            <a:r>
              <a:rPr lang="ru-RU" dirty="0" smtClean="0"/>
              <a:t>          системы </a:t>
            </a:r>
            <a:r>
              <a:rPr lang="ru-RU" dirty="0"/>
              <a:t>в целях гарантированного исполнения действующих и принимаемых расходных обязательств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7" y="1876762"/>
            <a:ext cx="7560840" cy="4001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Повышение эффективности бюджетной политики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4017258"/>
            <a:ext cx="7560840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Соответствие финансовых возможностей Ленинского сельского поселения ключевым направлениям развития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6" y="5086925"/>
            <a:ext cx="7560840" cy="646331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Повышение роли бюджетной политики для поддержки экономического роста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5616" y="6093296"/>
            <a:ext cx="7560840" cy="4001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Повышение прозрачности и открытости бюджетного процесса</a:t>
            </a:r>
          </a:p>
        </p:txBody>
      </p:sp>
      <p:cxnSp>
        <p:nvCxnSpPr>
          <p:cNvPr id="18" name="Прямая соединительная линия 17"/>
          <p:cNvCxnSpPr>
            <a:stCxn id="5" idx="2"/>
            <a:endCxn id="6" idx="0"/>
          </p:cNvCxnSpPr>
          <p:nvPr/>
        </p:nvCxnSpPr>
        <p:spPr>
          <a:xfrm>
            <a:off x="4896036" y="4725144"/>
            <a:ext cx="0" cy="3617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6" idx="2"/>
            <a:endCxn id="7" idx="0"/>
          </p:cNvCxnSpPr>
          <p:nvPr/>
        </p:nvCxnSpPr>
        <p:spPr>
          <a:xfrm>
            <a:off x="4896036" y="5733256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4" idx="2"/>
            <a:endCxn id="3" idx="0"/>
          </p:cNvCxnSpPr>
          <p:nvPr/>
        </p:nvCxnSpPr>
        <p:spPr>
          <a:xfrm flipH="1">
            <a:off x="4896036" y="2276872"/>
            <a:ext cx="1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3" idx="2"/>
            <a:endCxn id="5" idx="0"/>
          </p:cNvCxnSpPr>
          <p:nvPr/>
        </p:nvCxnSpPr>
        <p:spPr>
          <a:xfrm>
            <a:off x="4896036" y="3560242"/>
            <a:ext cx="0" cy="457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https://justdirect.ru/wppage/youtube/files/img/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992" y="1837048"/>
            <a:ext cx="469093" cy="4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https://justdirect.ru/wppage/youtube/files/img/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992" y="2943590"/>
            <a:ext cx="469093" cy="4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https://justdirect.ru/wppage/youtube/files/img/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991" y="4131432"/>
            <a:ext cx="469093" cy="4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s://justdirect.ru/wppage/youtube/files/img/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992" y="5170321"/>
            <a:ext cx="469093" cy="4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https://justdirect.ru/wppage/youtube/files/img/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992" y="6053582"/>
            <a:ext cx="469093" cy="4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6552728" y="188640"/>
            <a:ext cx="2843808" cy="3318825"/>
            <a:chOff x="6493780" y="761411"/>
            <a:chExt cx="3282404" cy="4295776"/>
          </a:xfrm>
        </p:grpSpPr>
        <p:sp>
          <p:nvSpPr>
            <p:cNvPr id="24" name="Овал 23"/>
            <p:cNvSpPr/>
            <p:nvPr/>
          </p:nvSpPr>
          <p:spPr>
            <a:xfrm>
              <a:off x="8100391" y="1261425"/>
              <a:ext cx="1224137" cy="112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2" descr="http://aproekt.ucoz.net/12/shutterstock_12314217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7650" b="89690" l="4800" r="64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32323"/>
            <a:stretch/>
          </p:blipFill>
          <p:spPr bwMode="auto">
            <a:xfrm flipH="1">
              <a:off x="6493780" y="761411"/>
              <a:ext cx="3282404" cy="4295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Прямоугольник 45"/>
          <p:cNvSpPr/>
          <p:nvPr/>
        </p:nvSpPr>
        <p:spPr>
          <a:xfrm>
            <a:off x="2546899" y="260648"/>
            <a:ext cx="46982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Ключевые задачи:</a:t>
            </a:r>
          </a:p>
        </p:txBody>
      </p:sp>
      <p:grpSp>
        <p:nvGrpSpPr>
          <p:cNvPr id="78" name="Группа 77"/>
          <p:cNvGrpSpPr/>
          <p:nvPr/>
        </p:nvGrpSpPr>
        <p:grpSpPr>
          <a:xfrm>
            <a:off x="776539" y="188640"/>
            <a:ext cx="1563213" cy="1372800"/>
            <a:chOff x="-2916832" y="75663"/>
            <a:chExt cx="4075140" cy="3813479"/>
          </a:xfrm>
        </p:grpSpPr>
        <p:pic>
          <p:nvPicPr>
            <p:cNvPr id="79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16832" y="75663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415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08867" y="79142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54715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938" y="148570"/>
            <a:ext cx="8755566" cy="4001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Основные параметры </a:t>
            </a:r>
            <a:r>
              <a:rPr lang="ru-RU" sz="20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b="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Ленинского сельского поселения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0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18г </a:t>
            </a:r>
            <a:endParaRPr lang="ru-RU" sz="2000" b="1" dirty="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513318" y="-99392"/>
            <a:ext cx="6659082" cy="4077072"/>
            <a:chOff x="1513318" y="-99392"/>
            <a:chExt cx="6659082" cy="407707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513318" y="-99392"/>
              <a:ext cx="6659082" cy="4077072"/>
              <a:chOff x="1513318" y="-99392"/>
              <a:chExt cx="6659082" cy="4077072"/>
            </a:xfrm>
          </p:grpSpPr>
          <p:pic>
            <p:nvPicPr>
              <p:cNvPr id="3074" name="Picture 2" descr="http://clipart-library.com/img/527316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ackgroundRemoval t="1000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318" y="-99392"/>
                <a:ext cx="6659082" cy="40770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3275856" y="1660738"/>
                <a:ext cx="1122460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Доходы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220072" y="1660738"/>
                <a:ext cx="1296144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Расходы</a:t>
                </a: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355976" y="1124744"/>
                <a:ext cx="93610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88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1879066" y="2492896"/>
              <a:ext cx="13324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9298</a:t>
              </a:r>
              <a:r>
                <a:rPr lang="ru-RU" sz="3200" b="1" dirty="0" smtClean="0"/>
                <a:t>,0</a:t>
              </a:r>
              <a:endParaRPr lang="ru-RU" sz="32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300192" y="2492895"/>
              <a:ext cx="1332416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8953,5</a:t>
              </a:r>
              <a:endParaRPr lang="ru-RU" sz="3200" b="1" dirty="0" smtClean="0"/>
            </a:p>
            <a:p>
              <a:endParaRPr lang="ru-RU" sz="3200" dirty="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36914" y="4221088"/>
            <a:ext cx="3498982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Налоги на прибыль, доходы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6914" y="3210356"/>
            <a:ext cx="3498982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6914" y="6402814"/>
            <a:ext cx="3498982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4180" y="5423738"/>
            <a:ext cx="3531716" cy="830997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Доходы от использовании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имущества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муниципальной 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государственной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собственности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6914" y="4703658"/>
            <a:ext cx="3498982" cy="584775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Штрафы, санкции, возмещение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ущерба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6914" y="3738518"/>
            <a:ext cx="3498982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60032" y="3738518"/>
            <a:ext cx="3209424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Общегосударственные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60032" y="4725144"/>
            <a:ext cx="3196990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оборона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60032" y="5250686"/>
            <a:ext cx="3196990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экономика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81036" y="3250001"/>
            <a:ext cx="3188420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ЖКХ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860032" y="4221088"/>
            <a:ext cx="3172119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Культура,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кинематография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90683" y="5805264"/>
            <a:ext cx="3166338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политика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90683" y="6364777"/>
            <a:ext cx="3166338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Физическая культура 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спорт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23928" y="4237129"/>
            <a:ext cx="72008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836,8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23928" y="3225744"/>
            <a:ext cx="72008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1225,1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000496" y="6334780"/>
            <a:ext cx="500066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7,3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23928" y="5685347"/>
            <a:ext cx="722815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340,6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33475" y="4842157"/>
            <a:ext cx="713268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51,5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23928" y="3754025"/>
            <a:ext cx="72008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4228,6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3635896" y="6572091"/>
            <a:ext cx="245691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2" name="Прямая со стрелкой 3071"/>
          <p:cNvCxnSpPr>
            <a:stCxn id="9" idx="3"/>
            <a:endCxn id="23" idx="1"/>
          </p:cNvCxnSpPr>
          <p:nvPr/>
        </p:nvCxnSpPr>
        <p:spPr>
          <a:xfrm>
            <a:off x="3635896" y="4382997"/>
            <a:ext cx="288032" cy="80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5" name="Прямая со стрелкой 3074"/>
          <p:cNvCxnSpPr>
            <a:stCxn id="11" idx="3"/>
            <a:endCxn id="24" idx="1"/>
          </p:cNvCxnSpPr>
          <p:nvPr/>
        </p:nvCxnSpPr>
        <p:spPr>
          <a:xfrm>
            <a:off x="3635896" y="3379633"/>
            <a:ext cx="2880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7" name="Прямая со стрелкой 3076"/>
          <p:cNvCxnSpPr>
            <a:stCxn id="15" idx="3"/>
            <a:endCxn id="28" idx="1"/>
          </p:cNvCxnSpPr>
          <p:nvPr/>
        </p:nvCxnSpPr>
        <p:spPr>
          <a:xfrm>
            <a:off x="3635896" y="3907795"/>
            <a:ext cx="288032" cy="11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9" name="Прямая со стрелкой 3078"/>
          <p:cNvCxnSpPr>
            <a:stCxn id="14" idx="3"/>
            <a:endCxn id="27" idx="1"/>
          </p:cNvCxnSpPr>
          <p:nvPr/>
        </p:nvCxnSpPr>
        <p:spPr>
          <a:xfrm>
            <a:off x="3635896" y="4996046"/>
            <a:ext cx="29757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1" name="Прямая со стрелкой 3080"/>
          <p:cNvCxnSpPr>
            <a:stCxn id="13" idx="3"/>
            <a:endCxn id="26" idx="1"/>
          </p:cNvCxnSpPr>
          <p:nvPr/>
        </p:nvCxnSpPr>
        <p:spPr>
          <a:xfrm flipV="1">
            <a:off x="3635896" y="5839236"/>
            <a:ext cx="288032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2" name="Прямоугольник 3091"/>
          <p:cNvSpPr/>
          <p:nvPr/>
        </p:nvSpPr>
        <p:spPr>
          <a:xfrm>
            <a:off x="8358105" y="3754057"/>
            <a:ext cx="67839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4009,9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3" name="Прямоугольник 3092"/>
          <p:cNvSpPr/>
          <p:nvPr/>
        </p:nvSpPr>
        <p:spPr>
          <a:xfrm>
            <a:off x="8388424" y="4732723"/>
            <a:ext cx="6484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54,7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4" name="Прямоугольник 3093"/>
          <p:cNvSpPr/>
          <p:nvPr/>
        </p:nvSpPr>
        <p:spPr>
          <a:xfrm>
            <a:off x="8388424" y="5266074"/>
            <a:ext cx="6484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191,6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5" name="Прямоугольник 3094"/>
          <p:cNvSpPr/>
          <p:nvPr/>
        </p:nvSpPr>
        <p:spPr>
          <a:xfrm>
            <a:off x="8347014" y="3265389"/>
            <a:ext cx="68948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539,3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6" name="Прямоугольник 3095"/>
          <p:cNvSpPr/>
          <p:nvPr/>
        </p:nvSpPr>
        <p:spPr>
          <a:xfrm>
            <a:off x="8318299" y="4251865"/>
            <a:ext cx="6484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1473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7" name="Прямоугольник 3096"/>
          <p:cNvSpPr/>
          <p:nvPr/>
        </p:nvSpPr>
        <p:spPr>
          <a:xfrm>
            <a:off x="8373428" y="5805264"/>
            <a:ext cx="67839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139,5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8" name="Прямоугольник 3097"/>
          <p:cNvSpPr/>
          <p:nvPr/>
        </p:nvSpPr>
        <p:spPr>
          <a:xfrm>
            <a:off x="8388424" y="6380166"/>
            <a:ext cx="648401" cy="30777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12" name="Прямая со стрелкой 3111"/>
          <p:cNvCxnSpPr>
            <a:stCxn id="16" idx="3"/>
            <a:endCxn id="3092" idx="1"/>
          </p:cNvCxnSpPr>
          <p:nvPr/>
        </p:nvCxnSpPr>
        <p:spPr>
          <a:xfrm>
            <a:off x="8069456" y="3907795"/>
            <a:ext cx="288649" cy="15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4" name="Прямая со стрелкой 3113"/>
          <p:cNvCxnSpPr>
            <a:stCxn id="17" idx="3"/>
            <a:endCxn id="3093" idx="1"/>
          </p:cNvCxnSpPr>
          <p:nvPr/>
        </p:nvCxnSpPr>
        <p:spPr>
          <a:xfrm flipV="1">
            <a:off x="8057022" y="4886612"/>
            <a:ext cx="331402" cy="780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7" name="Прямая со стрелкой 3116"/>
          <p:cNvCxnSpPr>
            <a:stCxn id="18" idx="3"/>
            <a:endCxn id="3094" idx="1"/>
          </p:cNvCxnSpPr>
          <p:nvPr/>
        </p:nvCxnSpPr>
        <p:spPr>
          <a:xfrm>
            <a:off x="8057022" y="5419963"/>
            <a:ext cx="33140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0" name="Прямая со стрелкой 3119"/>
          <p:cNvCxnSpPr>
            <a:stCxn id="19" idx="3"/>
            <a:endCxn id="3095" idx="1"/>
          </p:cNvCxnSpPr>
          <p:nvPr/>
        </p:nvCxnSpPr>
        <p:spPr>
          <a:xfrm>
            <a:off x="8069456" y="3419278"/>
            <a:ext cx="27755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3" name="Прямая со стрелкой 3122"/>
          <p:cNvCxnSpPr>
            <a:stCxn id="20" idx="3"/>
            <a:endCxn id="3096" idx="1"/>
          </p:cNvCxnSpPr>
          <p:nvPr/>
        </p:nvCxnSpPr>
        <p:spPr>
          <a:xfrm>
            <a:off x="8032151" y="4390365"/>
            <a:ext cx="286148" cy="1538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5" name="Прямая со стрелкой 3124"/>
          <p:cNvCxnSpPr>
            <a:stCxn id="21" idx="3"/>
            <a:endCxn id="3097" idx="1"/>
          </p:cNvCxnSpPr>
          <p:nvPr/>
        </p:nvCxnSpPr>
        <p:spPr>
          <a:xfrm flipV="1">
            <a:off x="8057021" y="5959153"/>
            <a:ext cx="316407" cy="153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7" name="Прямая со стрелкой 3126"/>
          <p:cNvCxnSpPr>
            <a:stCxn id="22" idx="3"/>
            <a:endCxn id="3098" idx="1"/>
          </p:cNvCxnSpPr>
          <p:nvPr/>
        </p:nvCxnSpPr>
        <p:spPr>
          <a:xfrm>
            <a:off x="8057021" y="6534054"/>
            <a:ext cx="33140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4715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5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500"/>
                            </p:stCondLst>
                            <p:childTnLst>
                              <p:par>
                                <p:cTn id="9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3500"/>
                            </p:stCondLst>
                            <p:childTnLst>
                              <p:par>
                                <p:cTn id="1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4500"/>
                            </p:stCondLst>
                            <p:childTnLst>
                              <p:par>
                                <p:cTn id="1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1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8500"/>
                            </p:stCondLst>
                            <p:childTnLst>
                              <p:par>
                                <p:cTn id="1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9500"/>
                            </p:stCondLst>
                            <p:childTnLst>
                              <p:par>
                                <p:cTn id="20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500"/>
                            </p:stCondLst>
                            <p:childTnLst>
                              <p:par>
                                <p:cTn id="2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1000"/>
                            </p:stCondLst>
                            <p:childTnLst>
                              <p:par>
                                <p:cTn id="2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3000"/>
                            </p:stCondLst>
                            <p:childTnLst>
                              <p:par>
                                <p:cTn id="2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3500"/>
                            </p:stCondLst>
                            <p:childTnLst>
                              <p:par>
                                <p:cTn id="2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92" grpId="0" animBg="1"/>
      <p:bldP spid="3093" grpId="0" animBg="1"/>
      <p:bldP spid="3094" grpId="0" animBg="1"/>
      <p:bldP spid="3095" grpId="0" animBg="1"/>
      <p:bldP spid="3096" grpId="0" animBg="1"/>
      <p:bldP spid="3097" grpId="0" animBg="1"/>
      <p:bldP spid="30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47526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бюджета Ленинского сельского поселения в </a:t>
            </a:r>
            <a:r>
              <a:rPr lang="ru-RU" sz="3200" b="1" i="1" dirty="0" smtClean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566014" y="701988"/>
            <a:ext cx="8424936" cy="5919788"/>
            <a:chOff x="566014" y="701988"/>
            <a:chExt cx="8424936" cy="5919788"/>
          </a:xfrm>
        </p:grpSpPr>
        <p:graphicFrame>
          <p:nvGraphicFramePr>
            <p:cNvPr id="5" name="Диаграмма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3987245689"/>
                </p:ext>
              </p:extLst>
            </p:nvPr>
          </p:nvGraphicFramePr>
          <p:xfrm>
            <a:off x="566014" y="701988"/>
            <a:ext cx="8424936" cy="59197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Прямоугольник 7"/>
            <p:cNvSpPr/>
            <p:nvPr/>
          </p:nvSpPr>
          <p:spPr>
            <a:xfrm>
              <a:off x="6142321" y="2419966"/>
              <a:ext cx="144016" cy="144016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142321" y="1196752"/>
              <a:ext cx="144016" cy="144016"/>
            </a:xfrm>
            <a:prstGeom prst="rect">
              <a:avLst/>
            </a:prstGeom>
            <a:solidFill>
              <a:srgbClr val="FF006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142321" y="2996952"/>
              <a:ext cx="144016" cy="144016"/>
            </a:xfrm>
            <a:prstGeom prst="rect">
              <a:avLst/>
            </a:prstGeom>
            <a:solidFill>
              <a:srgbClr val="CC99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142321" y="4014370"/>
              <a:ext cx="144016" cy="144016"/>
            </a:xfrm>
            <a:prstGeom prst="rect">
              <a:avLst/>
            </a:prstGeom>
            <a:solidFill>
              <a:srgbClr val="7030A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142321" y="5229200"/>
              <a:ext cx="144016" cy="144016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4590619" y="4941168"/>
              <a:ext cx="9001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Прямоугольник 12"/>
            <p:cNvSpPr/>
            <p:nvPr/>
          </p:nvSpPr>
          <p:spPr>
            <a:xfrm>
              <a:off x="6142321" y="5988140"/>
              <a:ext cx="144016" cy="144016"/>
            </a:xfrm>
            <a:prstGeom prst="rect">
              <a:avLst/>
            </a:prstGeom>
            <a:solidFill>
              <a:srgbClr val="66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4211960" y="5013176"/>
              <a:ext cx="144016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3779912" y="5085184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0" y="39976"/>
            <a:ext cx="1563213" cy="1372800"/>
            <a:chOff x="-2916832" y="75663"/>
            <a:chExt cx="4075140" cy="3813479"/>
          </a:xfrm>
        </p:grpSpPr>
        <p:pic>
          <p:nvPicPr>
            <p:cNvPr id="15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16832" y="75663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415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08867" y="79142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238816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11152" y="115133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Ленинского сельского поселения в </a:t>
            </a:r>
            <a:r>
              <a:rPr lang="ru-RU" sz="3200" b="1" i="1" dirty="0" smtClean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6459" y="39976"/>
            <a:ext cx="1563213" cy="1372800"/>
            <a:chOff x="-2916832" y="75663"/>
            <a:chExt cx="4075140" cy="3813479"/>
          </a:xfrm>
        </p:grpSpPr>
        <p:pic>
          <p:nvPicPr>
            <p:cNvPr id="8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16832" y="75663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415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08867" y="79142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18298658"/>
              </p:ext>
            </p:extLst>
          </p:nvPr>
        </p:nvGraphicFramePr>
        <p:xfrm>
          <a:off x="323528" y="1339516"/>
          <a:ext cx="8496944" cy="5329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08528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1746343"/>
              </p:ext>
            </p:extLst>
          </p:nvPr>
        </p:nvGraphicFramePr>
        <p:xfrm>
          <a:off x="107503" y="2303878"/>
          <a:ext cx="8536464" cy="38557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78724"/>
                <a:gridCol w="889215"/>
                <a:gridCol w="889215"/>
                <a:gridCol w="1155979"/>
                <a:gridCol w="889215"/>
                <a:gridCol w="889215"/>
                <a:gridCol w="1244901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роста,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всего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10954,6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8622,0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184,3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11892,2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9298,0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51,09%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из них: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5043,9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4203,4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122,9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5165,6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919,2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75,87%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из </a:t>
                      </a:r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областного бюджета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2232,0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2396,9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280,6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6726,6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4228,6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32,06%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II.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9703,3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6648,3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184,3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11892,2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8953,5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51,09%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III. 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 профицит (+)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+1251,3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+1973,7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IV. 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 дефицита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63688" y="404454"/>
            <a:ext cx="6624736" cy="830997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solidFill>
              <a:srgbClr val="CC0099"/>
            </a:solidFill>
          </a:ln>
          <a:effectLst>
            <a:glow rad="50800">
              <a:srgbClr val="CC0099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Основные параметры </a:t>
            </a:r>
            <a:r>
              <a:rPr lang="ru-RU" sz="24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Ленинского сельского поселения </a:t>
            </a:r>
            <a:r>
              <a:rPr lang="ru-RU" sz="24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за 2018 </a:t>
            </a:r>
            <a:r>
              <a:rPr lang="ru-RU" sz="2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42521" y="1916832"/>
            <a:ext cx="109397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ыс.руб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94764" y="133551"/>
            <a:ext cx="1728192" cy="1520509"/>
            <a:chOff x="-2916832" y="75663"/>
            <a:chExt cx="4075140" cy="3813479"/>
          </a:xfrm>
        </p:grpSpPr>
        <p:pic>
          <p:nvPicPr>
            <p:cNvPr id="6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16832" y="75663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415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08867" y="79142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Стрелка вправо с вырезом 7"/>
          <p:cNvSpPr/>
          <p:nvPr/>
        </p:nvSpPr>
        <p:spPr>
          <a:xfrm rot="5400000">
            <a:off x="4295726" y="1473026"/>
            <a:ext cx="552547" cy="432048"/>
          </a:xfrm>
          <a:prstGeom prst="notchedRightArrow">
            <a:avLst/>
          </a:prstGeom>
          <a:solidFill>
            <a:srgbClr val="0099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715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Прямая со стрелкой 49"/>
          <p:cNvCxnSpPr/>
          <p:nvPr/>
        </p:nvCxnSpPr>
        <p:spPr>
          <a:xfrm flipH="1" flipV="1">
            <a:off x="2317033" y="2204864"/>
            <a:ext cx="1326713" cy="7200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2555776" y="191166"/>
            <a:ext cx="2016224" cy="1440160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качественными жилищно-</a:t>
            </a:r>
            <a:r>
              <a:rPr lang="ru-RU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коммунальнымиуслугами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8026" y="185873"/>
            <a:ext cx="2016224" cy="1440160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«Защита населения и территорий от чрезвычайных ситуаций»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76256" y="1124744"/>
            <a:ext cx="2016224" cy="1440160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культуры»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0809" y="1124744"/>
            <a:ext cx="2016224" cy="1440160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«Управление муниципальными финансами»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9694" y="2780928"/>
            <a:ext cx="2016224" cy="1440160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транспортной системы»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0413" y="4499279"/>
            <a:ext cx="2016224" cy="1440160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общественного порядка»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83768" y="5229200"/>
            <a:ext cx="2088232" cy="1440160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«Энергосбережение и повышение энергетической эффективности» 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76256" y="4499279"/>
            <a:ext cx="2016224" cy="1440160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физической культуры и спорта»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76256" y="2780928"/>
            <a:ext cx="2016224" cy="1440160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«Охрана окружающей среды»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78026" y="5229200"/>
            <a:ext cx="2016224" cy="1440160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муниципальной службы»  </a:t>
            </a:r>
          </a:p>
        </p:txBody>
      </p:sp>
      <p:cxnSp>
        <p:nvCxnSpPr>
          <p:cNvPr id="19" name="Прямая со стрелкой 18"/>
          <p:cNvCxnSpPr>
            <a:endCxn id="6" idx="2"/>
          </p:cNvCxnSpPr>
          <p:nvPr/>
        </p:nvCxnSpPr>
        <p:spPr>
          <a:xfrm flipH="1" flipV="1">
            <a:off x="3563888" y="1631326"/>
            <a:ext cx="504056" cy="9335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7" idx="2"/>
          </p:cNvCxnSpPr>
          <p:nvPr/>
        </p:nvCxnSpPr>
        <p:spPr>
          <a:xfrm flipV="1">
            <a:off x="5220072" y="1626033"/>
            <a:ext cx="466066" cy="9388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686138" y="2095468"/>
            <a:ext cx="1190118" cy="8294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686138" y="4005064"/>
            <a:ext cx="1190118" cy="6549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6" idx="0"/>
          </p:cNvCxnSpPr>
          <p:nvPr/>
        </p:nvCxnSpPr>
        <p:spPr>
          <a:xfrm>
            <a:off x="5220072" y="4499279"/>
            <a:ext cx="466066" cy="72992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12" idx="0"/>
          </p:cNvCxnSpPr>
          <p:nvPr/>
        </p:nvCxnSpPr>
        <p:spPr>
          <a:xfrm flipH="1">
            <a:off x="3527884" y="4499279"/>
            <a:ext cx="540060" cy="72992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2326638" y="3962400"/>
            <a:ext cx="1317107" cy="6975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3379000" y="2342026"/>
            <a:ext cx="2489144" cy="2466915"/>
          </a:xfrm>
          <a:prstGeom prst="ellipse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solidFill>
              <a:srgbClr val="CC0099"/>
            </a:solidFill>
          </a:ln>
          <a:effectLst>
            <a:glow rad="50800">
              <a:srgbClr val="CC0099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Ленинское сельского поселения на </a:t>
            </a:r>
            <a:r>
              <a:rPr lang="ru-RU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2018год</a:t>
            </a:r>
            <a:endParaRPr lang="ru-RU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>
            <a:stCxn id="17" idx="6"/>
            <a:endCxn id="14" idx="1"/>
          </p:cNvCxnSpPr>
          <p:nvPr/>
        </p:nvCxnSpPr>
        <p:spPr>
          <a:xfrm flipV="1">
            <a:off x="5868144" y="3501008"/>
            <a:ext cx="1008112" cy="744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17" idx="2"/>
            <a:endCxn id="10" idx="3"/>
          </p:cNvCxnSpPr>
          <p:nvPr/>
        </p:nvCxnSpPr>
        <p:spPr>
          <a:xfrm flipH="1" flipV="1">
            <a:off x="2295918" y="3501008"/>
            <a:ext cx="1083082" cy="744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4715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640960" cy="648072"/>
          </a:xfrm>
          <a:prstGeom prst="rect">
            <a:avLst/>
          </a:prstGeom>
          <a:gradFill>
            <a:gsLst>
              <a:gs pos="20000">
                <a:srgbClr val="FFFF99"/>
              </a:gs>
              <a:gs pos="0">
                <a:srgbClr val="FFFF66"/>
              </a:gs>
              <a:gs pos="100000">
                <a:srgbClr val="FFFFCC"/>
              </a:gs>
            </a:gsLst>
            <a:lin ang="16200000" scaled="1"/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муниципальных программ в общем объеме расходов,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реализацию муниципальных программ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Ленинского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сельского поселения в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2018г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68968860"/>
              </p:ext>
            </p:extLst>
          </p:nvPr>
        </p:nvGraphicFramePr>
        <p:xfrm>
          <a:off x="107504" y="1075090"/>
          <a:ext cx="878497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4715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36004" y="401836"/>
            <a:ext cx="9144000" cy="6312148"/>
            <a:chOff x="0" y="0"/>
            <a:chExt cx="9144000" cy="6312148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37719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graphicFrame>
          <p:nvGraphicFramePr>
            <p:cNvPr id="7" name="Диаграмма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3256699054"/>
                </p:ext>
              </p:extLst>
            </p:nvPr>
          </p:nvGraphicFramePr>
          <p:xfrm>
            <a:off x="251520" y="1231652"/>
            <a:ext cx="8208912" cy="50804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4139952" y="2708920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33,56%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43908" y="4014936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10,68%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20567822">
              <a:off x="3440398" y="5296111"/>
              <a:ext cx="6790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0,89%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единительная линия 12"/>
            <p:cNvCxnSpPr>
              <a:stCxn id="11" idx="0"/>
            </p:cNvCxnSpPr>
            <p:nvPr/>
          </p:nvCxnSpPr>
          <p:spPr>
            <a:xfrm flipH="1" flipV="1">
              <a:off x="3635898" y="5085184"/>
              <a:ext cx="98501" cy="2178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99592" y="3356992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51,68%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93233" y="1479086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0,1%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 flipH="1" flipV="1">
              <a:off x="2593234" y="2015364"/>
              <a:ext cx="125286" cy="3335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 flipV="1">
              <a:off x="2843808" y="1727725"/>
              <a:ext cx="73461" cy="4771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195736" y="1789467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0,1%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228035" y="183316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доходов бюджета Ленинского сельского поселения в </a:t>
            </a:r>
            <a:r>
              <a:rPr lang="ru-RU" sz="3200" b="1" i="1" dirty="0" smtClean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467544" y="135586"/>
            <a:ext cx="1944216" cy="1709238"/>
            <a:chOff x="-2916832" y="75663"/>
            <a:chExt cx="4075140" cy="3813479"/>
          </a:xfrm>
        </p:grpSpPr>
        <p:pic>
          <p:nvPicPr>
            <p:cNvPr id="27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16832" y="75663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415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08867" y="79142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54715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415</Words>
  <Application>Microsoft Office PowerPoint</Application>
  <PresentationFormat>Экран (4:3)</PresentationFormat>
  <Paragraphs>148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108</cp:revision>
  <dcterms:created xsi:type="dcterms:W3CDTF">2017-11-25T17:16:26Z</dcterms:created>
  <dcterms:modified xsi:type="dcterms:W3CDTF">2019-01-28T06:31:26Z</dcterms:modified>
</cp:coreProperties>
</file>