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62" r:id="rId7"/>
    <p:sldId id="260" r:id="rId8"/>
    <p:sldId id="261" r:id="rId9"/>
    <p:sldId id="263" r:id="rId10"/>
    <p:sldId id="274" r:id="rId11"/>
    <p:sldId id="273" r:id="rId12"/>
    <p:sldId id="26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FF"/>
    <a:srgbClr val="FF9966"/>
    <a:srgbClr val="FF0066"/>
    <a:srgbClr val="CC66FF"/>
    <a:srgbClr val="66FFFF"/>
    <a:srgbClr val="FFFF66"/>
    <a:srgbClr val="66FF99"/>
    <a:srgbClr val="00FF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5;&#1086;&#1083;&#1100;&#1079;&#1086;&#1074;&#1072;&#1090;&#1077;&#1083;&#1100;\Desktop\&#1041;&#1070;&#1044;&#1046;&#1045;&#1058;\tabl_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297193949010444E-3"/>
          <c:y val="6.2215065809789132E-2"/>
          <c:w val="0.63507687180056915"/>
          <c:h val="0.9120407690275395"/>
        </c:manualLayout>
      </c:layout>
      <c:pie3DChart>
        <c:varyColors val="1"/>
        <c:ser>
          <c:idx val="0"/>
          <c:order val="0"/>
          <c:explosion val="19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00CC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Pt>
            <c:idx val="3"/>
            <c:spPr>
              <a:solidFill>
                <a:srgbClr val="CC99FF"/>
              </a:solidFill>
            </c:spPr>
          </c:dPt>
          <c:dPt>
            <c:idx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5"/>
            <c:spPr>
              <a:solidFill>
                <a:srgbClr val="0033CC"/>
              </a:solidFill>
            </c:spPr>
          </c:dPt>
          <c:dPt>
            <c:idx val="6"/>
            <c:spPr>
              <a:solidFill>
                <a:srgbClr val="66FF99"/>
              </a:solidFill>
            </c:spPr>
          </c:dPt>
          <c:cat>
            <c:strRef>
              <c:f>Лист1!$D$23:$D$29</c:f>
              <c:strCache>
                <c:ptCount val="7"/>
                <c:pt idx="0">
                  <c:v>Налоги на прибыль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 муниципальной и государственной собственности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Лист1!$G$23:$G$29</c:f>
              <c:numCache>
                <c:formatCode>General</c:formatCode>
                <c:ptCount val="7"/>
                <c:pt idx="0">
                  <c:v>4.3</c:v>
                </c:pt>
                <c:pt idx="1">
                  <c:v>16.22</c:v>
                </c:pt>
                <c:pt idx="2">
                  <c:v>25.43</c:v>
                </c:pt>
                <c:pt idx="3">
                  <c:v>2.15</c:v>
                </c:pt>
                <c:pt idx="4">
                  <c:v>2.29</c:v>
                </c:pt>
                <c:pt idx="5">
                  <c:v>3.3499999999999996</c:v>
                </c:pt>
                <c:pt idx="6">
                  <c:v>56.56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930252145473117"/>
          <c:h val="0.9666406746613974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9900CC"/>
              </a:solidFill>
            </c:spPr>
          </c:dPt>
          <c:dPt>
            <c:idx val="2"/>
            <c:spPr>
              <a:solidFill>
                <a:srgbClr val="66FF99"/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Pt>
            <c:idx val="4"/>
            <c:spPr>
              <a:solidFill>
                <a:srgbClr val="FF66FF"/>
              </a:solidFill>
            </c:spPr>
          </c:dPt>
          <c:dPt>
            <c:idx val="5"/>
            <c:spPr>
              <a:solidFill>
                <a:srgbClr val="009900"/>
              </a:solidFill>
            </c:spPr>
          </c:dPt>
          <c:dLbls>
            <c:dLbl>
              <c:idx val="5"/>
              <c:layout>
                <c:manualLayout>
                  <c:x val="2.8009717376035435E-2"/>
                  <c:y val="3.183395236333372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Лист1!$A$23:$A$28</c:f>
              <c:strCache>
                <c:ptCount val="6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оборона</c:v>
                </c:pt>
                <c:pt idx="5">
                  <c:v>Культура и кинемотография</c:v>
                </c:pt>
              </c:strCache>
            </c:strRef>
          </c:cat>
          <c:val>
            <c:numRef>
              <c:f>Лист1!$B$23:$B$28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53.5</c:v>
                </c:pt>
                <c:pt idx="3">
                  <c:v>34.300000000000011</c:v>
                </c:pt>
                <c:pt idx="4">
                  <c:v>1.5</c:v>
                </c:pt>
                <c:pt idx="5">
                  <c:v>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472920162866903"/>
          <c:y val="5.778647143781411E-2"/>
          <c:w val="0.28598820403970721"/>
          <c:h val="0.9129573838200983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9900CC"/>
            </a:solidFill>
            <a:ln>
              <a:solidFill>
                <a:srgbClr val="66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Лист1!$A$2:$A$11</c:f>
              <c:strCache>
                <c:ptCount val="10"/>
                <c:pt idx="0">
                  <c:v>Обеспечение качественными ЖКХ</c:v>
                </c:pt>
                <c:pt idx="1">
                  <c:v>Защита населения и территорий</c:v>
                </c:pt>
                <c:pt idx="2">
                  <c:v>Развитие культуры </c:v>
                </c:pt>
                <c:pt idx="3">
                  <c:v>Охрана окружающей среды</c:v>
                </c:pt>
                <c:pt idx="4">
                  <c:v>Развитие физической культуры и спорта</c:v>
                </c:pt>
                <c:pt idx="5">
                  <c:v>Развитие муниципальной службы</c:v>
                </c:pt>
                <c:pt idx="6">
                  <c:v>Энергосбережение и повышение энергетической эффективности</c:v>
                </c:pt>
                <c:pt idx="7">
                  <c:v>Обеспечение общественного порядка</c:v>
                </c:pt>
                <c:pt idx="8">
                  <c:v>Развитие транспортной системы</c:v>
                </c:pt>
                <c:pt idx="9">
                  <c:v>Управление муниципальными финансами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0%">
                  <c:v>0.53200000000000003</c:v>
                </c:pt>
                <c:pt idx="1">
                  <c:v>0</c:v>
                </c:pt>
                <c:pt idx="2" formatCode="0.00%">
                  <c:v>0.15500000000000003</c:v>
                </c:pt>
                <c:pt idx="3" formatCode="0.00%">
                  <c:v>2.4E-2</c:v>
                </c:pt>
                <c:pt idx="4" formatCode="0.00%">
                  <c:v>1.7999999999999999E-2</c:v>
                </c:pt>
                <c:pt idx="5" formatCode="0.00%">
                  <c:v>3.4000000000000002E-2</c:v>
                </c:pt>
                <c:pt idx="6">
                  <c:v>0</c:v>
                </c:pt>
                <c:pt idx="7" formatCode="0.00%">
                  <c:v>1.6000000000000004E-2</c:v>
                </c:pt>
                <c:pt idx="8" formatCode="0.00%">
                  <c:v>1.7999999999999999E-2</c:v>
                </c:pt>
                <c:pt idx="9" formatCode="0.00%">
                  <c:v>0.32700000000000007</c:v>
                </c:pt>
              </c:numCache>
            </c:numRef>
          </c:val>
        </c:ser>
        <c:dLbls/>
        <c:axId val="66090112"/>
        <c:axId val="66091648"/>
      </c:barChart>
      <c:catAx>
        <c:axId val="66090112"/>
        <c:scaling>
          <c:orientation val="minMax"/>
        </c:scaling>
        <c:axPos val="l"/>
        <c:tickLblPos val="nextTo"/>
        <c:spPr>
          <a:noFill/>
        </c:spPr>
        <c:txPr>
          <a:bodyPr/>
          <a:lstStyle/>
          <a:p>
            <a:pPr>
              <a:defRPr sz="16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091648"/>
        <c:crosses val="autoZero"/>
        <c:auto val="1"/>
        <c:lblAlgn val="l"/>
        <c:lblOffset val="100"/>
      </c:catAx>
      <c:valAx>
        <c:axId val="66091648"/>
        <c:scaling>
          <c:orientation val="minMax"/>
        </c:scaling>
        <c:axPos val="b"/>
        <c:majorGridlines/>
        <c:numFmt formatCode="0.00%" sourceLinked="1"/>
        <c:tickLblPos val="nextTo"/>
        <c:crossAx val="66090112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66FF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Pt>
            <c:idx val="3"/>
            <c:spPr>
              <a:solidFill>
                <a:srgbClr val="66FFFF"/>
              </a:solidFill>
            </c:spPr>
          </c:dPt>
          <c:dPt>
            <c:idx val="4"/>
            <c:spPr>
              <a:solidFill>
                <a:srgbClr val="CC66FF"/>
              </a:solidFill>
            </c:spPr>
          </c:dPt>
          <c:dPt>
            <c:idx val="5"/>
            <c:spPr>
              <a:solidFill>
                <a:srgbClr val="00CC00"/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cat>
            <c:strRef>
              <c:f>Лист1!$A$13:$A$19</c:f>
              <c:strCache>
                <c:ptCount val="7"/>
                <c:pt idx="0">
                  <c:v>Налоги на доходы физ лиц</c:v>
                </c:pt>
                <c:pt idx="1">
                  <c:v>Налог,взимаемый в связи с применением упрощенной сиситемы налогооблажения</c:v>
                </c:pt>
                <c:pt idx="2">
                  <c:v>Единый сельскохозяйственный налог</c:v>
                </c:pt>
                <c:pt idx="3">
                  <c:v>Налоги на имущество физ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Лист1!$B$13:$B$19</c:f>
              <c:numCache>
                <c:formatCode>General</c:formatCode>
                <c:ptCount val="7"/>
                <c:pt idx="0">
                  <c:v>154.30000000000001</c:v>
                </c:pt>
                <c:pt idx="1">
                  <c:v>1928.8</c:v>
                </c:pt>
                <c:pt idx="2">
                  <c:v>614.1</c:v>
                </c:pt>
                <c:pt idx="3">
                  <c:v>91</c:v>
                </c:pt>
                <c:pt idx="4">
                  <c:v>2987.4</c:v>
                </c:pt>
                <c:pt idx="5">
                  <c:v>56</c:v>
                </c:pt>
                <c:pt idx="6">
                  <c:v>56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5650368769941758"/>
          <c:y val="0.10216522166339666"/>
          <c:w val="0.32338402458206411"/>
          <c:h val="0.7956693598420310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66"/>
              </a:solidFill>
            </c:spPr>
          </c:dPt>
          <c:dPt>
            <c:idx val="1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3"/>
            <c:spPr>
              <a:solidFill>
                <a:srgbClr val="FF0066"/>
              </a:solidFill>
            </c:spPr>
          </c:dPt>
          <c:dPt>
            <c:idx val="4"/>
            <c:spPr>
              <a:solidFill>
                <a:srgbClr val="FF9966"/>
              </a:solidFill>
            </c:spPr>
          </c:dPt>
          <c:dPt>
            <c:idx val="5"/>
            <c:spPr>
              <a:solidFill>
                <a:srgbClr val="66FF99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Неналоговые доходы</c:v>
                </c:pt>
                <c:pt idx="5">
                  <c:v>Безвозмездные поступления за исключением субвенций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534.29999999999995</c:v>
                </c:pt>
                <c:pt idx="1">
                  <c:v>1928.8</c:v>
                </c:pt>
                <c:pt idx="2">
                  <c:v>3523.8</c:v>
                </c:pt>
                <c:pt idx="3">
                  <c:v>236</c:v>
                </c:pt>
                <c:pt idx="4">
                  <c:v>351.6</c:v>
                </c:pt>
                <c:pt idx="5">
                  <c:v>6926.6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3446018075286315"/>
          <c:y val="4.6714194532771126E-2"/>
          <c:w val="0.35633794312709222"/>
          <c:h val="0.94201656154416391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0.72321</cdr:x>
      <cdr:y>0.07178</cdr:y>
    </cdr:from>
    <cdr:to>
      <cdr:x>0.97107</cdr:x>
      <cdr:y>0.1326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2971" y="42492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прибыль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0.1444</cdr:y>
    </cdr:from>
    <cdr:to>
      <cdr:x>0.98911</cdr:x>
      <cdr:y>0.25387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4218" y="854804"/>
          <a:ext cx="223896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0.27196</cdr:y>
    </cdr:from>
    <cdr:to>
      <cdr:x>0.97122</cdr:x>
      <cdr:y>0.33278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4218" y="160996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имущество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0.34304</cdr:y>
    </cdr:from>
    <cdr:to>
      <cdr:x>1</cdr:x>
      <cdr:y>0.45664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0680" y="2030724"/>
          <a:ext cx="2304256" cy="672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0.71481</cdr:x>
      <cdr:y>0.45458</cdr:y>
    </cdr:from>
    <cdr:to>
      <cdr:x>1</cdr:x>
      <cdr:y>0.69178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22210" y="2691008"/>
          <a:ext cx="2402726" cy="1404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муниципальной и государственной собственности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0.70626</cdr:x>
      <cdr:y>0.72088</cdr:y>
    </cdr:from>
    <cdr:to>
      <cdr:x>0.97122</cdr:x>
      <cdr:y>0.85468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0202" y="4267455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0.84991</cdr:y>
    </cdr:from>
    <cdr:to>
      <cdr:x>0.99145</cdr:x>
      <cdr:y>0.98371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20680" y="5031268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0.66188</cdr:x>
      <cdr:y>0.18089</cdr:y>
    </cdr:from>
    <cdr:to>
      <cdr:x>0.67898</cdr:x>
      <cdr:y>0.20522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576307" y="1070828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0.07378</cdr:x>
      <cdr:y>0.39984</cdr:y>
    </cdr:from>
    <cdr:to>
      <cdr:x>0.18489</cdr:x>
      <cdr:y>0.47282</cdr:y>
    </cdr:to>
    <cdr:sp macro="" textlink="">
      <cdr:nvSpPr>
        <cdr:cNvPr id="10" name="TextBox 9"/>
        <cdr:cNvSpPr txBox="1"/>
      </cdr:nvSpPr>
      <cdr:spPr>
        <a:xfrm xmlns:a="http://schemas.openxmlformats.org/drawingml/2006/main" rot="20610787">
          <a:off x="621610" y="236697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56,56%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0.32165</cdr:x>
      <cdr:y>0.18089</cdr:y>
    </cdr:from>
    <cdr:to>
      <cdr:x>0.40712</cdr:x>
      <cdr:y>0.24171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09842" y="107082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0.48404</cdr:x>
      <cdr:y>0.21738</cdr:y>
    </cdr:from>
    <cdr:to>
      <cdr:x>0.5866</cdr:x>
      <cdr:y>0.29021</cdr:y>
    </cdr:to>
    <cdr:sp macro="" textlink="">
      <cdr:nvSpPr>
        <cdr:cNvPr id="12" name="TextBox 11"/>
        <cdr:cNvSpPr txBox="1"/>
      </cdr:nvSpPr>
      <cdr:spPr>
        <a:xfrm xmlns:a="http://schemas.openxmlformats.org/drawingml/2006/main" rot="1212286">
          <a:off x="4077994" y="1286852"/>
          <a:ext cx="864096" cy="431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16,22%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0.50303</cdr:x>
      <cdr:y>0.44865</cdr:y>
    </cdr:from>
    <cdr:to>
      <cdr:x>0.6018</cdr:x>
      <cdr:y>0.50947</cdr:y>
    </cdr:to>
    <cdr:sp macro="" textlink="">
      <cdr:nvSpPr>
        <cdr:cNvPr id="13" name="TextBox 12"/>
        <cdr:cNvSpPr txBox="1"/>
      </cdr:nvSpPr>
      <cdr:spPr>
        <a:xfrm xmlns:a="http://schemas.openxmlformats.org/drawingml/2006/main" rot="631265">
          <a:off x="4238001" y="2655940"/>
          <a:ext cx="8321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25,43%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0.47089</cdr:x>
      <cdr:y>0.71757</cdr:y>
    </cdr:from>
    <cdr:to>
      <cdr:x>0.56491</cdr:x>
      <cdr:y>0.77839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693009">
          <a:off x="3967220" y="4247881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0,05%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0.41128</cdr:x>
      <cdr:y>0.78272</cdr:y>
    </cdr:from>
    <cdr:to>
      <cdr:x>0.50529</cdr:x>
      <cdr:y>0.84354</cdr:y>
    </cdr:to>
    <cdr:sp macro="" textlink="">
      <cdr:nvSpPr>
        <cdr:cNvPr id="15" name="TextBox 14"/>
        <cdr:cNvSpPr txBox="1"/>
      </cdr:nvSpPr>
      <cdr:spPr>
        <a:xfrm xmlns:a="http://schemas.openxmlformats.org/drawingml/2006/main" rot="20596704">
          <a:off x="3464971" y="463355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0,09%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0.34915</cdr:x>
      <cdr:y>0.76222</cdr:y>
    </cdr:from>
    <cdr:to>
      <cdr:x>0.45171</cdr:x>
      <cdr:y>0.81595</cdr:y>
    </cdr:to>
    <cdr:sp macro="" textlink="">
      <cdr:nvSpPr>
        <cdr:cNvPr id="16" name="TextBox 15"/>
        <cdr:cNvSpPr txBox="1"/>
      </cdr:nvSpPr>
      <cdr:spPr>
        <a:xfrm xmlns:a="http://schemas.openxmlformats.org/drawingml/2006/main" rot="21195631">
          <a:off x="2941545" y="4512183"/>
          <a:ext cx="864096" cy="318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0,35%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0.87705</cdr:x>
      <cdr:y>0.04612</cdr:y>
    </cdr:from>
    <cdr:to>
      <cdr:x>0.96721</cdr:x>
      <cdr:y>0.90862</cdr:y>
    </cdr:to>
    <cdr:grpSp>
      <cdr:nvGrpSpPr>
        <cdr:cNvPr id="12" name="Группа 11"/>
        <cdr:cNvGrpSpPr/>
      </cdr:nvGrpSpPr>
      <cdr:grpSpPr>
        <a:xfrm xmlns:a="http://schemas.openxmlformats.org/drawingml/2006/main">
          <a:off x="7704863" y="265681"/>
          <a:ext cx="792054" cy="4968552"/>
          <a:chOff x="7704856" y="265678"/>
          <a:chExt cx="792088" cy="496855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7776864" y="4874190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53,2%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7776864" y="2857966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7776864" y="1273790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7776864" y="265678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32,7%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7776864" y="3866078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15,5%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7776864" y="3362022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7776864" y="2281902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7776864" y="841742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0" name="TextBox 9"/>
          <cdr:cNvSpPr txBox="1"/>
        </cdr:nvSpPr>
        <cdr:spPr>
          <a:xfrm xmlns:a="http://schemas.openxmlformats.org/drawingml/2006/main">
            <a:off x="7704856" y="4442142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1" name="TextBox 10"/>
          <cdr:cNvSpPr txBox="1"/>
        </cdr:nvSpPr>
        <cdr:spPr>
          <a:xfrm xmlns:a="http://schemas.openxmlformats.org/drawingml/2006/main">
            <a:off x="7848872" y="1705838"/>
            <a:ext cx="576064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0.33333</cdr:x>
      <cdr:y>0.09234</cdr:y>
    </cdr:from>
    <cdr:to>
      <cdr:x>0.41228</cdr:x>
      <cdr:y>0.13486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469156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2,68%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0.35965</cdr:x>
      <cdr:y>0.14904</cdr:y>
    </cdr:from>
    <cdr:to>
      <cdr:x>0.36842</cdr:x>
      <cdr:y>0.19156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952328" y="757188"/>
          <a:ext cx="72008" cy="2160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44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32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08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70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85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74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31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5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78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46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12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0026-CF6D-4076-9C2C-B5624213451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юджет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Ленинского сельского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Зимовниковского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год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90876" y="2420888"/>
            <a:ext cx="6089436" cy="4293096"/>
            <a:chOff x="1506900" y="2996952"/>
            <a:chExt cx="5644580" cy="3573524"/>
          </a:xfrm>
        </p:grpSpPr>
        <p:pic>
          <p:nvPicPr>
            <p:cNvPr id="1028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2996952"/>
              <a:ext cx="4477369" cy="357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1497" y="0"/>
            <a:ext cx="3211044" cy="2819911"/>
            <a:chOff x="-2916832" y="75663"/>
            <a:chExt cx="4075140" cy="3813479"/>
          </a:xfrm>
        </p:grpSpPr>
        <p:pic>
          <p:nvPicPr>
            <p:cNvPr id="103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285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583264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sz="2000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000" b="1" i="1" u="sng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lang="ru-RU" sz="20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доходов бюджета Ленинского сельского поселения в 2018г по сравнению с 2017г и плановые показатели на 2019-2020гг.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6736638"/>
              </p:ext>
            </p:extLst>
          </p:nvPr>
        </p:nvGraphicFramePr>
        <p:xfrm>
          <a:off x="689395" y="2046993"/>
          <a:ext cx="7848872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864096"/>
                <a:gridCol w="936104"/>
                <a:gridCol w="864096"/>
                <a:gridCol w="864096"/>
                <a:gridCol w="864096"/>
              </a:tblGrid>
              <a:tr h="563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91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доходы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81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взимаемый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применением упрощенной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63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4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2987,4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2 987,40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2 987,40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2 987,40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67544" y="135586"/>
            <a:ext cx="1944216" cy="1709238"/>
            <a:chOff x="-2916832" y="75663"/>
            <a:chExt cx="4075140" cy="3813479"/>
          </a:xfrm>
        </p:grpSpPr>
        <p:pic>
          <p:nvPicPr>
            <p:cNvPr id="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706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6875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Ленинского сельского поселения в 2017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876256" y="161450"/>
            <a:ext cx="1728192" cy="1520509"/>
            <a:chOff x="-2916832" y="75663"/>
            <a:chExt cx="4075140" cy="3813479"/>
          </a:xfrm>
        </p:grpSpPr>
        <p:pic>
          <p:nvPicPr>
            <p:cNvPr id="4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23528" y="1916832"/>
            <a:ext cx="8280920" cy="4657899"/>
            <a:chOff x="323528" y="1916832"/>
            <a:chExt cx="8280920" cy="4657899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58051796"/>
                </p:ext>
              </p:extLst>
            </p:nvPr>
          </p:nvGraphicFramePr>
          <p:xfrm>
            <a:off x="323528" y="1916832"/>
            <a:ext cx="8280920" cy="4657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059832" y="2348880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1,3%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7944" y="253354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16,2%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952" y="4005064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25,45%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1960" y="5794443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0,05%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3848" y="582675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0,43%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624" y="357301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56,57%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923928" y="5373216"/>
              <a:ext cx="288032" cy="4212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11" idx="0"/>
            </p:cNvCxnSpPr>
            <p:nvPr/>
          </p:nvCxnSpPr>
          <p:spPr>
            <a:xfrm>
              <a:off x="3635896" y="5373216"/>
              <a:ext cx="72008" cy="45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0706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597666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собственных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доходов бюджета Ленинского сельского поселения в 2018г по сравнению с 2017г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показатели на 2019-2020гг.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8894678"/>
              </p:ext>
            </p:extLst>
          </p:nvPr>
        </p:nvGraphicFramePr>
        <p:xfrm>
          <a:off x="899592" y="1772816"/>
          <a:ext cx="7560841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643"/>
                <a:gridCol w="765772"/>
                <a:gridCol w="864096"/>
                <a:gridCol w="1080120"/>
                <a:gridCol w="1008112"/>
                <a:gridCol w="864098"/>
              </a:tblGrid>
              <a:tr h="626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6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6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6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3023,8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3 083,00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3 071,40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3 071,40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6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6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10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за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исключением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2 156,60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1 674,20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1 346,70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846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092280" y="112461"/>
            <a:ext cx="1728192" cy="1520509"/>
            <a:chOff x="-2916832" y="75663"/>
            <a:chExt cx="4075140" cy="3813479"/>
          </a:xfrm>
        </p:grpSpPr>
        <p:pic>
          <p:nvPicPr>
            <p:cNvPr id="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332" y="18666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Прогнозируемые показатели на 2018-2020 гг.</a:t>
            </a:r>
          </a:p>
        </p:txBody>
      </p:sp>
      <p:pic>
        <p:nvPicPr>
          <p:cNvPr id="10242" name="Picture 2" descr="https://infinica.ru/wp-content/uploads/2017/01/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02" b="89976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068" y="3140968"/>
            <a:ext cx="5008209" cy="40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9090478"/>
              </p:ext>
            </p:extLst>
          </p:nvPr>
        </p:nvGraphicFramePr>
        <p:xfrm>
          <a:off x="372851" y="1556792"/>
          <a:ext cx="8568953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5177"/>
                <a:gridCol w="1039721"/>
                <a:gridCol w="953078"/>
                <a:gridCol w="103097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объем доходов местного бюджета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6075,8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5587,8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5277,5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объем расходов местного бюджета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6075,8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5587,8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5277,5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предельный объем муниципального долга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1959,6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1956,8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1965,4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расходов на обслуживание муниципального долга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прогнозируемый дефицит местного бюджета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57328" y="14847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4149080"/>
            <a:ext cx="2488034" cy="2240589"/>
            <a:chOff x="-2916832" y="75663"/>
            <a:chExt cx="4075140" cy="3813479"/>
          </a:xfrm>
        </p:grpSpPr>
        <p:pic>
          <p:nvPicPr>
            <p:cNvPr id="12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5789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36912"/>
            <a:ext cx="7560840" cy="92333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Обеспечение </a:t>
            </a:r>
            <a:r>
              <a:rPr lang="ru-RU" dirty="0"/>
              <a:t>устойчивости и сбалансированности бюджетной </a:t>
            </a:r>
            <a:r>
              <a:rPr lang="ru-RU" dirty="0" smtClean="0"/>
              <a:t>          системы </a:t>
            </a:r>
            <a:r>
              <a:rPr lang="ru-RU" dirty="0"/>
              <a:t>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7" y="1876762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эффективности бюджетной политики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17258"/>
            <a:ext cx="756084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Соответствие финансовых возможностей Ленинского сельского поселения ключевым направлениям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086925"/>
            <a:ext cx="7560840" cy="64633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093296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прозрачности и открытости бюджетного процесса</a:t>
            </a:r>
          </a:p>
        </p:txBody>
      </p:sp>
      <p:cxnSp>
        <p:nvCxnSpPr>
          <p:cNvPr id="18" name="Прямая соединительная линия 17"/>
          <p:cNvCxnSpPr>
            <a:stCxn id="5" idx="2"/>
            <a:endCxn id="6" idx="0"/>
          </p:cNvCxnSpPr>
          <p:nvPr/>
        </p:nvCxnSpPr>
        <p:spPr>
          <a:xfrm>
            <a:off x="4896036" y="4725144"/>
            <a:ext cx="0" cy="36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0"/>
          </p:cNvCxnSpPr>
          <p:nvPr/>
        </p:nvCxnSpPr>
        <p:spPr>
          <a:xfrm>
            <a:off x="4896036" y="57332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3" idx="0"/>
          </p:cNvCxnSpPr>
          <p:nvPr/>
        </p:nvCxnSpPr>
        <p:spPr>
          <a:xfrm flipH="1">
            <a:off x="4896036" y="2276872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  <a:endCxn id="5" idx="0"/>
          </p:cNvCxnSpPr>
          <p:nvPr/>
        </p:nvCxnSpPr>
        <p:spPr>
          <a:xfrm>
            <a:off x="4896036" y="3560242"/>
            <a:ext cx="0" cy="45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1837048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2943590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1" y="413143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5170321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605358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552728" y="188640"/>
            <a:ext cx="2843808" cy="3318825"/>
            <a:chOff x="6493780" y="761411"/>
            <a:chExt cx="3282404" cy="4295776"/>
          </a:xfrm>
        </p:grpSpPr>
        <p:sp>
          <p:nvSpPr>
            <p:cNvPr id="24" name="Овал 23"/>
            <p:cNvSpPr/>
            <p:nvPr/>
          </p:nvSpPr>
          <p:spPr>
            <a:xfrm>
              <a:off x="8100391" y="1261425"/>
              <a:ext cx="1224137" cy="112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://aproekt.ucoz.net/12/shutterstock_12314217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650" b="89690" l="4800" r="6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2323"/>
            <a:stretch/>
          </p:blipFill>
          <p:spPr bwMode="auto">
            <a:xfrm flipH="1">
              <a:off x="6493780" y="761411"/>
              <a:ext cx="3282404" cy="429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2546899" y="260648"/>
            <a:ext cx="469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776539" y="188640"/>
            <a:ext cx="1563213" cy="1372800"/>
            <a:chOff x="-2916832" y="75663"/>
            <a:chExt cx="4075140" cy="3813479"/>
          </a:xfrm>
        </p:grpSpPr>
        <p:pic>
          <p:nvPicPr>
            <p:cNvPr id="79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38" y="148570"/>
            <a:ext cx="8755566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Ленинского сельского поселения на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2017г </a:t>
            </a:r>
            <a:endParaRPr lang="ru-RU" sz="20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13318" y="-99392"/>
            <a:ext cx="6659082" cy="4077072"/>
            <a:chOff x="1513318" y="-99392"/>
            <a:chExt cx="6659082" cy="40770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-99392"/>
              <a:ext cx="6659082" cy="4077072"/>
              <a:chOff x="1513318" y="-99392"/>
              <a:chExt cx="6659082" cy="4077072"/>
            </a:xfrm>
          </p:grpSpPr>
          <p:pic>
            <p:nvPicPr>
              <p:cNvPr id="3074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-99392"/>
                <a:ext cx="6659082" cy="4077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8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6"/>
              <a:ext cx="15408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11892,2</a:t>
              </a:r>
              <a:endParaRPr lang="ru-RU" sz="3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0192" y="2492895"/>
              <a:ext cx="15408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11892,2</a:t>
              </a:r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6914" y="422108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914" y="3210356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914" y="6402814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180" y="5423738"/>
            <a:ext cx="3531716" cy="83099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использовании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914" y="4703658"/>
            <a:ext cx="3498982" cy="5847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Штрафы, санкции, возмещение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6914" y="373851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738518"/>
            <a:ext cx="3209424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4725144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250686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1036" y="3250001"/>
            <a:ext cx="318842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4221088"/>
            <a:ext cx="3172119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0683" y="5805264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90683" y="6364777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Физическая культура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4237129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154,3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3225744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1928,8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81587" y="6418202"/>
            <a:ext cx="765156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6,0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5685347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10,7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33475" y="4842157"/>
            <a:ext cx="71326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42,0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23928" y="3754025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6726,6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635896" y="6572091"/>
            <a:ext cx="2456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9" idx="3"/>
            <a:endCxn id="23" idx="1"/>
          </p:cNvCxnSpPr>
          <p:nvPr/>
        </p:nvCxnSpPr>
        <p:spPr>
          <a:xfrm>
            <a:off x="3635896" y="4382997"/>
            <a:ext cx="288032" cy="80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>
            <a:stCxn id="11" idx="3"/>
            <a:endCxn id="24" idx="1"/>
          </p:cNvCxnSpPr>
          <p:nvPr/>
        </p:nvCxnSpPr>
        <p:spPr>
          <a:xfrm>
            <a:off x="3635896" y="3379633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15" idx="3"/>
            <a:endCxn id="28" idx="1"/>
          </p:cNvCxnSpPr>
          <p:nvPr/>
        </p:nvCxnSpPr>
        <p:spPr>
          <a:xfrm>
            <a:off x="3635896" y="3907795"/>
            <a:ext cx="288032" cy="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4" idx="3"/>
            <a:endCxn id="27" idx="1"/>
          </p:cNvCxnSpPr>
          <p:nvPr/>
        </p:nvCxnSpPr>
        <p:spPr>
          <a:xfrm>
            <a:off x="3635896" y="4996046"/>
            <a:ext cx="2975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>
            <a:stCxn id="13" idx="3"/>
            <a:endCxn id="26" idx="1"/>
          </p:cNvCxnSpPr>
          <p:nvPr/>
        </p:nvCxnSpPr>
        <p:spPr>
          <a:xfrm flipV="1">
            <a:off x="3635896" y="5839236"/>
            <a:ext cx="28803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Прямоугольник 3091"/>
          <p:cNvSpPr/>
          <p:nvPr/>
        </p:nvSpPr>
        <p:spPr>
          <a:xfrm>
            <a:off x="8358105" y="3754057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4054,0</a:t>
            </a:r>
          </a:p>
        </p:txBody>
      </p:sp>
      <p:sp>
        <p:nvSpPr>
          <p:cNvPr id="3093" name="Прямоугольник 3092"/>
          <p:cNvSpPr/>
          <p:nvPr/>
        </p:nvSpPr>
        <p:spPr>
          <a:xfrm>
            <a:off x="8388424" y="4732723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173,3</a:t>
            </a:r>
          </a:p>
        </p:txBody>
      </p:sp>
      <p:sp>
        <p:nvSpPr>
          <p:cNvPr id="3094" name="Прямоугольник 3093"/>
          <p:cNvSpPr/>
          <p:nvPr/>
        </p:nvSpPr>
        <p:spPr>
          <a:xfrm>
            <a:off x="8388424" y="5266074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164,6</a:t>
            </a:r>
          </a:p>
        </p:txBody>
      </p:sp>
      <p:sp>
        <p:nvSpPr>
          <p:cNvPr id="3095" name="Прямоугольник 3094"/>
          <p:cNvSpPr/>
          <p:nvPr/>
        </p:nvSpPr>
        <p:spPr>
          <a:xfrm>
            <a:off x="8347014" y="3265389"/>
            <a:ext cx="68948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6330,3</a:t>
            </a:r>
          </a:p>
        </p:txBody>
      </p:sp>
      <p:sp>
        <p:nvSpPr>
          <p:cNvPr id="3096" name="Прямоугольник 3095"/>
          <p:cNvSpPr/>
          <p:nvPr/>
        </p:nvSpPr>
        <p:spPr>
          <a:xfrm>
            <a:off x="8318299" y="4251865"/>
            <a:ext cx="6484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950,0</a:t>
            </a:r>
          </a:p>
        </p:txBody>
      </p:sp>
      <p:sp>
        <p:nvSpPr>
          <p:cNvPr id="3097" name="Прямоугольник 3096"/>
          <p:cNvSpPr/>
          <p:nvPr/>
        </p:nvSpPr>
        <p:spPr>
          <a:xfrm>
            <a:off x="8373428" y="5805264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160,0</a:t>
            </a:r>
          </a:p>
        </p:txBody>
      </p:sp>
      <p:sp>
        <p:nvSpPr>
          <p:cNvPr id="3098" name="Прямоугольник 3097"/>
          <p:cNvSpPr/>
          <p:nvPr/>
        </p:nvSpPr>
        <p:spPr>
          <a:xfrm>
            <a:off x="8388424" y="6380166"/>
            <a:ext cx="648401" cy="307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30,0</a:t>
            </a:r>
          </a:p>
        </p:txBody>
      </p:sp>
      <p:cxnSp>
        <p:nvCxnSpPr>
          <p:cNvPr id="3112" name="Прямая со стрелкой 3111"/>
          <p:cNvCxnSpPr>
            <a:stCxn id="16" idx="3"/>
            <a:endCxn id="3092" idx="1"/>
          </p:cNvCxnSpPr>
          <p:nvPr/>
        </p:nvCxnSpPr>
        <p:spPr>
          <a:xfrm>
            <a:off x="8069456" y="3907795"/>
            <a:ext cx="288649" cy="1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Прямая со стрелкой 3113"/>
          <p:cNvCxnSpPr>
            <a:stCxn id="17" idx="3"/>
            <a:endCxn id="3093" idx="1"/>
          </p:cNvCxnSpPr>
          <p:nvPr/>
        </p:nvCxnSpPr>
        <p:spPr>
          <a:xfrm flipV="1">
            <a:off x="8057022" y="4886612"/>
            <a:ext cx="331402" cy="78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Прямая со стрелкой 3116"/>
          <p:cNvCxnSpPr>
            <a:stCxn id="18" idx="3"/>
            <a:endCxn id="3094" idx="1"/>
          </p:cNvCxnSpPr>
          <p:nvPr/>
        </p:nvCxnSpPr>
        <p:spPr>
          <a:xfrm>
            <a:off x="8057022" y="5419963"/>
            <a:ext cx="3314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Прямая со стрелкой 3119"/>
          <p:cNvCxnSpPr>
            <a:stCxn id="19" idx="3"/>
            <a:endCxn id="3095" idx="1"/>
          </p:cNvCxnSpPr>
          <p:nvPr/>
        </p:nvCxnSpPr>
        <p:spPr>
          <a:xfrm>
            <a:off x="8069456" y="3419278"/>
            <a:ext cx="2775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Прямая со стрелкой 3122"/>
          <p:cNvCxnSpPr>
            <a:stCxn id="20" idx="3"/>
            <a:endCxn id="3096" idx="1"/>
          </p:cNvCxnSpPr>
          <p:nvPr/>
        </p:nvCxnSpPr>
        <p:spPr>
          <a:xfrm>
            <a:off x="8032151" y="4390365"/>
            <a:ext cx="286148" cy="15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5" name="Прямая со стрелкой 3124"/>
          <p:cNvCxnSpPr>
            <a:stCxn id="21" idx="3"/>
            <a:endCxn id="3097" idx="1"/>
          </p:cNvCxnSpPr>
          <p:nvPr/>
        </p:nvCxnSpPr>
        <p:spPr>
          <a:xfrm flipV="1">
            <a:off x="8057021" y="5959153"/>
            <a:ext cx="316407" cy="15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7" name="Прямая со стрелкой 3126"/>
          <p:cNvCxnSpPr>
            <a:stCxn id="22" idx="3"/>
            <a:endCxn id="3098" idx="1"/>
          </p:cNvCxnSpPr>
          <p:nvPr/>
        </p:nvCxnSpPr>
        <p:spPr>
          <a:xfrm>
            <a:off x="8057021" y="6534054"/>
            <a:ext cx="33140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52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Ленинского сельского поселения в 2017 году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66014" y="701988"/>
            <a:ext cx="8424936" cy="5919788"/>
            <a:chOff x="566014" y="701988"/>
            <a:chExt cx="8424936" cy="5919788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87245689"/>
                </p:ext>
              </p:extLst>
            </p:nvPr>
          </p:nvGraphicFramePr>
          <p:xfrm>
            <a:off x="566014" y="701988"/>
            <a:ext cx="8424936" cy="5919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6142321" y="2419966"/>
              <a:ext cx="144016" cy="14401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42321" y="1196752"/>
              <a:ext cx="144016" cy="144016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42321" y="2996952"/>
              <a:ext cx="144016" cy="144016"/>
            </a:xfrm>
            <a:prstGeom prst="rect">
              <a:avLst/>
            </a:prstGeom>
            <a:solidFill>
              <a:srgbClr val="CC99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42321" y="4014370"/>
              <a:ext cx="144016" cy="144016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42321" y="5229200"/>
              <a:ext cx="144016" cy="144016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90619" y="4941168"/>
              <a:ext cx="9001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142321" y="5988140"/>
              <a:ext cx="144016" cy="144016"/>
            </a:xfrm>
            <a:prstGeom prst="rect">
              <a:avLst/>
            </a:prstGeom>
            <a:solidFill>
              <a:srgbClr val="66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211960" y="5013176"/>
              <a:ext cx="144016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79912" y="508518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39976"/>
            <a:ext cx="1563213" cy="1372800"/>
            <a:chOff x="-2916832" y="75663"/>
            <a:chExt cx="4075140" cy="3813479"/>
          </a:xfrm>
        </p:grpSpPr>
        <p:pic>
          <p:nvPicPr>
            <p:cNvPr id="1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388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152" y="115133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Ленинского сельского поселения в 2017 году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459" y="39976"/>
            <a:ext cx="1563213" cy="1372800"/>
            <a:chOff x="-2916832" y="75663"/>
            <a:chExt cx="4075140" cy="3813479"/>
          </a:xfrm>
        </p:grpSpPr>
        <p:pic>
          <p:nvPicPr>
            <p:cNvPr id="8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8298658"/>
              </p:ext>
            </p:extLst>
          </p:nvPr>
        </p:nvGraphicFramePr>
        <p:xfrm>
          <a:off x="323528" y="1339516"/>
          <a:ext cx="8496944" cy="532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852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1746343"/>
              </p:ext>
            </p:extLst>
          </p:nvPr>
        </p:nvGraphicFramePr>
        <p:xfrm>
          <a:off x="107503" y="2303878"/>
          <a:ext cx="8536464" cy="38557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8724"/>
                <a:gridCol w="889215"/>
                <a:gridCol w="889215"/>
                <a:gridCol w="1155979"/>
                <a:gridCol w="889215"/>
                <a:gridCol w="889215"/>
                <a:gridCol w="124490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роста,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роста,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6454,2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6075,8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4203,4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5165,6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5165,6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75,87%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2396,9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6726,6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6726,6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32,06%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6454,2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6075,8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404454"/>
            <a:ext cx="6624736" cy="830997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Ленинского сельского поселения на 2017 год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2521" y="1916832"/>
            <a:ext cx="10939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ыс.руб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4764" y="133551"/>
            <a:ext cx="1728192" cy="1520509"/>
            <a:chOff x="-2916832" y="75663"/>
            <a:chExt cx="4075140" cy="3813479"/>
          </a:xfrm>
        </p:grpSpPr>
        <p:pic>
          <p:nvPicPr>
            <p:cNvPr id="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Стрелка вправо с вырезом 7"/>
          <p:cNvSpPr/>
          <p:nvPr/>
        </p:nvSpPr>
        <p:spPr>
          <a:xfrm rot="5400000">
            <a:off x="4295726" y="1473026"/>
            <a:ext cx="552547" cy="432048"/>
          </a:xfrm>
          <a:prstGeom prst="notchedRightArrow">
            <a:avLst/>
          </a:prstGeom>
          <a:solidFill>
            <a:srgbClr val="0099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H="1" flipV="1">
            <a:off x="2317033" y="2204864"/>
            <a:ext cx="1326713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555776" y="191166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качественными жилищно-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коммунальнымиуслугами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8026" y="185873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территорий от чрезвычайных ситуаций»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809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694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413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общественного порядка»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5229200"/>
            <a:ext cx="2088232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эффективности»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8026" y="5229200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муниципальной службы»  </a:t>
            </a:r>
          </a:p>
        </p:txBody>
      </p:sp>
      <p:cxnSp>
        <p:nvCxnSpPr>
          <p:cNvPr id="19" name="Прямая со стрелкой 18"/>
          <p:cNvCxnSpPr>
            <a:endCxn id="6" idx="2"/>
          </p:cNvCxnSpPr>
          <p:nvPr/>
        </p:nvCxnSpPr>
        <p:spPr>
          <a:xfrm flipH="1" flipV="1">
            <a:off x="3563888" y="1631326"/>
            <a:ext cx="504056" cy="933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2"/>
          </p:cNvCxnSpPr>
          <p:nvPr/>
        </p:nvCxnSpPr>
        <p:spPr>
          <a:xfrm flipV="1">
            <a:off x="5220072" y="1626033"/>
            <a:ext cx="466066" cy="938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86138" y="2095468"/>
            <a:ext cx="1190118" cy="82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86138" y="4005064"/>
            <a:ext cx="1190118" cy="654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0"/>
          </p:cNvCxnSpPr>
          <p:nvPr/>
        </p:nvCxnSpPr>
        <p:spPr>
          <a:xfrm>
            <a:off x="5220072" y="4499279"/>
            <a:ext cx="466066" cy="7299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0"/>
          </p:cNvCxnSpPr>
          <p:nvPr/>
        </p:nvCxnSpPr>
        <p:spPr>
          <a:xfrm flipH="1">
            <a:off x="3527884" y="4499279"/>
            <a:ext cx="540060" cy="7299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326638" y="3962400"/>
            <a:ext cx="1317107" cy="697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379000" y="2342026"/>
            <a:ext cx="2489144" cy="2466915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Ленинское сельского поселения на 2017 год</a:t>
            </a:r>
          </a:p>
        </p:txBody>
      </p:sp>
      <p:cxnSp>
        <p:nvCxnSpPr>
          <p:cNvPr id="25" name="Прямая со стрелкой 24"/>
          <p:cNvCxnSpPr>
            <a:stCxn id="17" idx="6"/>
            <a:endCxn id="14" idx="1"/>
          </p:cNvCxnSpPr>
          <p:nvPr/>
        </p:nvCxnSpPr>
        <p:spPr>
          <a:xfrm flipV="1">
            <a:off x="5868144" y="3501008"/>
            <a:ext cx="1008112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7" idx="2"/>
            <a:endCxn id="10" idx="3"/>
          </p:cNvCxnSpPr>
          <p:nvPr/>
        </p:nvCxnSpPr>
        <p:spPr>
          <a:xfrm flipH="1" flipV="1">
            <a:off x="2295918" y="3501008"/>
            <a:ext cx="1083082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48072"/>
          </a:xfrm>
          <a:prstGeom prst="rect">
            <a:avLst/>
          </a:prstGeom>
          <a:gradFill>
            <a:gsLst>
              <a:gs pos="20000">
                <a:srgbClr val="FFFF99"/>
              </a:gs>
              <a:gs pos="0">
                <a:srgbClr val="FFFF66"/>
              </a:gs>
              <a:gs pos="100000">
                <a:srgbClr val="FFFFCC"/>
              </a:gs>
            </a:gsLst>
            <a:lin ang="16200000" scaled="1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запланированных 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8968860"/>
              </p:ext>
            </p:extLst>
          </p:nvPr>
        </p:nvGraphicFramePr>
        <p:xfrm>
          <a:off x="107504" y="1075090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6004" y="401836"/>
            <a:ext cx="9144000" cy="6312148"/>
            <a:chOff x="0" y="0"/>
            <a:chExt cx="9144000" cy="6312148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37719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56699054"/>
                </p:ext>
              </p:extLst>
            </p:nvPr>
          </p:nvGraphicFramePr>
          <p:xfrm>
            <a:off x="251520" y="1231652"/>
            <a:ext cx="8208912" cy="5080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139952" y="270892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33,56%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908" y="401493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10,68%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567822">
              <a:off x="3440398" y="5296111"/>
              <a:ext cx="67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0,89%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1" idx="0"/>
            </p:cNvCxnSpPr>
            <p:nvPr/>
          </p:nvCxnSpPr>
          <p:spPr>
            <a:xfrm flipH="1" flipV="1">
              <a:off x="3635898" y="5085184"/>
              <a:ext cx="98501" cy="2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99592" y="3356992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51,68%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3233" y="147908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0,1%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2593234" y="2015364"/>
              <a:ext cx="125286" cy="333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843808" y="1727725"/>
              <a:ext cx="73461" cy="4771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95736" y="178946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0,1%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28035" y="18331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Ленинского сельского поселения в 2017 году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35586"/>
            <a:ext cx="1944216" cy="1709238"/>
            <a:chOff x="-2916832" y="75663"/>
            <a:chExt cx="4075140" cy="3813479"/>
          </a:xfrm>
        </p:grpSpPr>
        <p:pic>
          <p:nvPicPr>
            <p:cNvPr id="27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598</Words>
  <Application>Microsoft Office PowerPoint</Application>
  <PresentationFormat>Экран (4:3)</PresentationFormat>
  <Paragraphs>265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оля</cp:lastModifiedBy>
  <cp:revision>87</cp:revision>
  <dcterms:created xsi:type="dcterms:W3CDTF">2017-11-25T17:16:26Z</dcterms:created>
  <dcterms:modified xsi:type="dcterms:W3CDTF">2017-11-29T13:15:49Z</dcterms:modified>
</cp:coreProperties>
</file>