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5" r:id="rId4"/>
    <p:sldId id="269" r:id="rId5"/>
    <p:sldId id="271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15747.9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7-4B55-8CFE-12E7B1BF7BBD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15798.7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F7-4B55-8CFE-12E7B1BF7BBD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15849.6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F7-4B55-8CFE-12E7B1BF7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226176"/>
        <c:axId val="95560832"/>
      </c:barChart>
      <c:catAx>
        <c:axId val="100226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560832"/>
        <c:crosses val="autoZero"/>
        <c:auto val="1"/>
        <c:lblAlgn val="ctr"/>
        <c:lblOffset val="100"/>
        <c:noMultiLvlLbl val="0"/>
      </c:catAx>
      <c:valAx>
        <c:axId val="9556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226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578171112505249E-2"/>
          <c:y val="3.7787611739412676E-2"/>
          <c:w val="0.65873399573963398"/>
          <c:h val="0.8797197060382471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НДФЛ,доходы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1300</c:v>
                </c:pt>
                <c:pt idx="2">
                  <c:v>1350</c:v>
                </c:pt>
                <c:pt idx="3">
                  <c:v>1400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F-4360-8BC0-4A66BDBBEE8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физ. Лиц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194</c:v>
                </c:pt>
                <c:pt idx="2">
                  <c:v>194</c:v>
                </c:pt>
                <c:pt idx="3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FF-4360-8BC0-4A66BDBBEE8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FF-4360-8BC0-4A66BDBBEE8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1">
                  <c:v>12154.2</c:v>
                </c:pt>
                <c:pt idx="2">
                  <c:v>12154.2</c:v>
                </c:pt>
                <c:pt idx="3">
                  <c:v>12154.2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FF-4360-8BC0-4A66BDBBEE8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1">
                  <c:v>7.7</c:v>
                </c:pt>
                <c:pt idx="2">
                  <c:v>8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FF-4360-8BC0-4A66BDBBEE8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импользования имущества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1">
                  <c:v>78.8</c:v>
                </c:pt>
                <c:pt idx="2">
                  <c:v>78.8</c:v>
                </c:pt>
                <c:pt idx="3">
                  <c:v>78.8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FF-4360-8BC0-4A66BDBBEE8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Штрафы, санкции, возмещения ущерба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1">
                  <c:v>13.2</c:v>
                </c:pt>
                <c:pt idx="2">
                  <c:v>13.7</c:v>
                </c:pt>
                <c:pt idx="3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FF-4360-8BC0-4A66BDBBE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6416384"/>
        <c:axId val="106430464"/>
        <c:axId val="0"/>
      </c:bar3DChart>
      <c:catAx>
        <c:axId val="106416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430464"/>
        <c:crosses val="autoZero"/>
        <c:auto val="1"/>
        <c:lblAlgn val="ctr"/>
        <c:lblOffset val="100"/>
        <c:noMultiLvlLbl val="0"/>
      </c:catAx>
      <c:valAx>
        <c:axId val="106430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4163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5062100590686265"/>
          <c:y val="2.3340025787163602E-2"/>
          <c:w val="0.24868313728569891"/>
          <c:h val="0.97665984917944149"/>
        </c:manualLayout>
      </c:layout>
      <c:overlay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15747.9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93-45C9-8A3E-F684C898047B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15798.7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93-45C9-8A3E-F684C898047B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15849.6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93-45C9-8A3E-F684C89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13376"/>
        <c:axId val="117414912"/>
      </c:barChart>
      <c:catAx>
        <c:axId val="1174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414912"/>
        <c:crosses val="autoZero"/>
        <c:auto val="1"/>
        <c:lblAlgn val="ctr"/>
        <c:lblOffset val="100"/>
        <c:noMultiLvlLbl val="0"/>
      </c:catAx>
      <c:valAx>
        <c:axId val="117414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413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2C57-D4E6-4585-AE20-A8A0F1C0241B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701B-752D-4BE0-9DF8-2D3459FB12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42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14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90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p04048@donpac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8572528" cy="1167743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Бюджета </a:t>
            </a: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Ленинского сельского поселения Зимовниковского района на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 и на плановый период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2025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2026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годов</a:t>
            </a:r>
            <a: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</a:b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07043"/>
              </p:ext>
            </p:extLst>
          </p:nvPr>
        </p:nvGraphicFramePr>
        <p:xfrm>
          <a:off x="35497" y="1122680"/>
          <a:ext cx="8751345" cy="573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2024</a:t>
                      </a:r>
                      <a:r>
                        <a:rPr lang="ru-RU" sz="1400" baseline="0" dirty="0" smtClean="0"/>
                        <a:t>г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2025г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2026г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4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РАСХОДЫ, всего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15747,9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15798,7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15849,6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7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том числе: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0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Общегосударственные вопросы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7375,4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6876,5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7125,7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оборона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133,7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138,3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безопасность и правоохранительная деятельность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экономика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Жилищно-коммунальное хозяйство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399,5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483,4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204,5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4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Охрана окружающей среды	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Культура, кинематография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2611,6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2611,6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2516,2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Здравоохранение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Социальная политика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83,7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87,0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Физическая культура и спорт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8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Средства массовой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1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Обслуживание государственного и муниципального долга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58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Межбюджетные трансферты общего характера бюджетам бюджетной системы РФ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77,0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80,1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ОБЪЕМ РАСХОДОВ БЮДЖЕТА ЛЕНИНСКОГО СЕЛЬСКОГО ПОСЕЛЕНИЯ НА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2024-2026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ГОДЫ (тыс.рублей)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56746766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2" y="476672"/>
            <a:ext cx="7452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РАСХОДОВ БЮДЖЕТА ЛЕНИНСКОГО СЕЛЬСКОГО ПОСЕЛЕНИЯ НА </a:t>
            </a:r>
            <a:r>
              <a:rPr lang="ru-RU" sz="2200" dirty="0" smtClean="0"/>
              <a:t>2024-2026 </a:t>
            </a:r>
            <a:r>
              <a:rPr lang="ru-RU" sz="2200" dirty="0" smtClean="0"/>
              <a:t>ГОДЫ (ТЫС.РУБ.)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Ленинского сельского поселения и непрограммным направлениям деятельности на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2024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 и на плановый период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годов (Тыс.руб.)</a:t>
            </a:r>
            <a:endParaRPr lang="ru-RU" sz="22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04659"/>
              </p:ext>
            </p:extLst>
          </p:nvPr>
        </p:nvGraphicFramePr>
        <p:xfrm>
          <a:off x="395536" y="1663912"/>
          <a:ext cx="8496945" cy="557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2024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baseline="0" dirty="0" smtClean="0"/>
                        <a:t>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2025г</a:t>
                      </a:r>
                      <a:r>
                        <a:rPr lang="ru-RU" sz="1900" dirty="0" smtClean="0"/>
                        <a:t>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2026г</a:t>
                      </a:r>
                      <a:r>
                        <a:rPr lang="ru-RU" sz="1900" dirty="0" smtClean="0"/>
                        <a:t>.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216">
                <a:tc>
                  <a:txBody>
                    <a:bodyPr/>
                    <a:lstStyle/>
                    <a:p>
                      <a:r>
                        <a:rPr lang="ru-RU" sz="19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ВСЕГО: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15747,9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15798,7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15849,6</a:t>
                      </a:r>
                      <a:endParaRPr lang="ru-RU" sz="1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63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качественными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жилищно-коммунальными услугами населения Ленинского сельского поселения на 2019-2030 годы»</a:t>
                      </a:r>
                    </a:p>
                    <a:p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399,5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483,4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204,5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48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"Защита населения и территории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 чрезвычайных , ситуаций, обеспечение пожарной безопасности людей на водных объектах на 2019-2030 годы»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35,0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56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культуры на 2019-2030 годы»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2611,6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2611,6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2516,2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«Охрана окружающей среды на 2019-2030 годы»</a:t>
                      </a:r>
                      <a:endParaRPr lang="ru-RU" sz="19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ru-RU" sz="1900" dirty="0" smtClean="0"/>
                    </a:p>
                    <a:p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физической культуры и  спорта на 2019-2030 годы»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994236"/>
              </p:ext>
            </p:extLst>
          </p:nvPr>
        </p:nvGraphicFramePr>
        <p:xfrm>
          <a:off x="323528" y="1556792"/>
          <a:ext cx="8676456" cy="511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25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2024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2025г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2026г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70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«Развитие муниципальной службы и информационное общество на 2019-2030 годы»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8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«Энергосбережение и повышение энергетической эффективности </a:t>
                      </a:r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2019-2030 годы»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503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общественного</a:t>
                      </a:r>
                    </a:p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порядка и профилактика правонарушений на 2019-2030 годы»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651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 муниципальными</a:t>
                      </a:r>
                    </a:p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финансами и создание условий для эффективного управления муниципальными финансами на 2019-2030 годы»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7120,0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6626,0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6629,1</a:t>
                      </a:r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9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«Экономическое развитие и инновационная экономика»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518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 муниципальным</a:t>
                      </a:r>
                    </a:p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Имуществом на 2019-2030 годы»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Непрограммные расходы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508,1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514,2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770,0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Ленинского сельского поселения и непрограммным направлениям деятельности, на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2024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 и на плановый период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sz="2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годов(ТЫС.РУБ.) </a:t>
            </a:r>
            <a:r>
              <a:rPr lang="ru-RU" sz="2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(ПРОДОЛЖЕНИЕ)</a:t>
            </a:r>
            <a:endParaRPr lang="ru-RU" sz="2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826675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Администрация Ленинского сельского поселения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Официальный сайт: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http://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ленинскоепоселение.рф/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Телефон: 8 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(86376)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3-19-48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Адрес: 347460, Ростовская область, Зимовниковский район, п. Зимовники, ул. Ленина, 89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E-mail: 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sp13143@yandex.ru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оля\YandexDisk\Скриншоты\2017-12-01_23-31-3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14422"/>
            <a:ext cx="9144001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568952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жители Ленинского сельского поселения!</a:t>
            </a:r>
            <a:r>
              <a:rPr lang="ru-RU" alt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нашего поселения 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2024-2026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годы.</a:t>
            </a:r>
            <a:endParaRPr lang="ru-RU" alt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Ленинского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809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 Ленинского сельского поселения Зимовниковского района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2024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2025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2026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годов направлен на решение следующих ключевых задач: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1236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эффективности бюджетной политики;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Соответствие финансовых возможностей Ленинского сельского поселения ключевым направлениям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прозрачности и открытости бюджетного 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>
              <a:buFont typeface="Wingdings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«БЮДЖЕТ» (от старонормандского bougette – кошелек,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  <a:endParaRPr lang="ru-RU" sz="28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392392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ДОХОДЫ </a:t>
            </a:r>
            <a:r>
              <a:rPr lang="ru-RU" b="1" dirty="0" smtClean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97152"/>
            <a:ext cx="3779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РАСХОДЫ </a:t>
            </a:r>
            <a:r>
              <a:rPr lang="ru-RU" b="1" dirty="0" smtClean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1720" y="4005064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192" y="4005064"/>
            <a:ext cx="108012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Понятие «БЮДЖЕТ»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Гражданин, его участие в бюджетном процессе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328" y="1340768"/>
            <a:ext cx="60486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Помогает формировать доходную часть бюджета (например, налог на доходы физических лиц)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445224"/>
            <a:ext cx="5940152" cy="11984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Получает социальные гарантии - расходная часть бюджета (образование, культура, здравоохранение, социальная поддержка и др.)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5976" y="2924944"/>
            <a:ext cx="3744416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139952" y="2060848"/>
            <a:ext cx="42484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3924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Как получатель социальных гарантий </a:t>
            </a:r>
            <a:endParaRPr lang="ru-RU" b="1" dirty="0"/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298782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Основные параметры бюджета Ленинского сельского поселения на 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2024-2026 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Гг.</a:t>
            </a:r>
            <a:r>
              <a:rPr lang="en-US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тыс.руб.</a:t>
            </a:r>
            <a:r>
              <a:rPr lang="en-US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28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4752528" cy="223224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1412776"/>
            <a:ext cx="18473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1857364"/>
            <a:ext cx="1928826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2024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г.</a:t>
            </a:r>
          </a:p>
          <a:p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</a:t>
            </a:r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15747,9</a:t>
            </a:r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sz="1600" b="1" dirty="0" smtClean="0"/>
              <a:t>15747,9</a:t>
            </a:r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2276872"/>
            <a:ext cx="207170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2025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г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Доходы –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15798,7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–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15798,7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42484" y="2780928"/>
            <a:ext cx="1986057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2026 г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15849,6</a:t>
            </a:r>
            <a:endParaRPr lang="ru-RU" dirty="0" smtClean="0"/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15849,6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0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ОБЪЕМ ПОСТУПЛЕНИЙ ДОХОДОВ БЮДЖЕТА ЛЕНИНСКОГО СЕЛЬСКОГО ПОСЕЛЕНИЯ НА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2024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2026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годы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13760"/>
              </p:ext>
            </p:extLst>
          </p:nvPr>
        </p:nvGraphicFramePr>
        <p:xfrm>
          <a:off x="-1" y="850597"/>
          <a:ext cx="9001157" cy="6007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229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2024 </a:t>
                      </a:r>
                      <a:r>
                        <a:rPr lang="ru-RU" sz="1300" dirty="0" smtClean="0"/>
                        <a:t>г.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2025 </a:t>
                      </a:r>
                      <a:r>
                        <a:rPr lang="ru-RU" sz="1300" dirty="0" smtClean="0"/>
                        <a:t>г.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2026г</a:t>
                      </a:r>
                      <a:r>
                        <a:rPr lang="ru-RU" sz="1300" dirty="0" smtClean="0"/>
                        <a:t>.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2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НАЛОГОВЫЕ ДОХОДЫ И НЕНАЛОГОВЫЕ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15655,9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15706,2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15756,5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i="1" dirty="0" smtClean="0"/>
                        <a:t>     в том числе</a:t>
                      </a:r>
                      <a:r>
                        <a:rPr lang="ru-RU" sz="1300" dirty="0" smtClean="0"/>
                        <a:t>: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НДФЛ, доходы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1350,0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на товары (работы, услуги), реализуемые на территории РФ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на имущество физ.лиц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194,0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194,0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194,0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Единый сельскохозяйственный налог	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Земельный налог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12348,2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12348,2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12348,2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Государственная пошлина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Платежи при пользовании природными ресурсами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оказания платных услуг (работ) и компенсации затрат государства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продажи материальных и нематериальных активов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Административные платежи и сборы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Штрафы, санкции, возмещение ущерба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БЕЗВОЗМЕЗДНЫЕ ПЛАТЕЖИ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4130,8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3166,7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2882,4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ИТОГО</a:t>
                      </a:r>
                      <a:r>
                        <a:rPr lang="ru-RU" sz="1400" b="1" baseline="0" dirty="0" smtClean="0"/>
                        <a:t> (Д</a:t>
                      </a:r>
                      <a:r>
                        <a:rPr lang="ru-RU" sz="1400" b="1" dirty="0" smtClean="0"/>
                        <a:t>ОХОДЫ)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15747,9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15798,7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15849,6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32656"/>
            <a:ext cx="806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ДОХОДОВ БЮДЖЕТА ЛЕНИНСКОГО СЕЛЬСКОГО ПОСЕЛЕНИЯ НА </a:t>
            </a:r>
            <a:r>
              <a:rPr lang="ru-RU" sz="2200" dirty="0" smtClean="0"/>
              <a:t>2024-2026 </a:t>
            </a:r>
            <a:r>
              <a:rPr lang="ru-RU" sz="2200" dirty="0" smtClean="0"/>
              <a:t>ГОДЫ (ТЫС.РУБ.)</a:t>
            </a:r>
            <a:endParaRPr lang="ru-RU" sz="2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9905024"/>
              </p:ext>
            </p:extLst>
          </p:nvPr>
        </p:nvGraphicFramePr>
        <p:xfrm>
          <a:off x="683568" y="1102097"/>
          <a:ext cx="7920880" cy="513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260648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СТРУКТУРА НАЛОГОВЫХ И НЕНАЛОГОВЫХ ДОХОДОВ БЮДЖЕТА ЛЕНИНСКОГО СЕЛЬСКОГО ПОСЕЛЕНИЯ НА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2024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2026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ГОДЫ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6852686"/>
              </p:ext>
            </p:extLst>
          </p:nvPr>
        </p:nvGraphicFramePr>
        <p:xfrm>
          <a:off x="0" y="1484784"/>
          <a:ext cx="896448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823</Words>
  <Application>Microsoft Office PowerPoint</Application>
  <PresentationFormat>Экран (4:3)</PresentationFormat>
  <Paragraphs>242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Проект Бюджета  Ленинского сельского поселения Зимовниковского района на 2024 год и на плановый период 2025 и 2026 годов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user</cp:lastModifiedBy>
  <cp:revision>111</cp:revision>
  <dcterms:created xsi:type="dcterms:W3CDTF">2017-12-11T11:43:42Z</dcterms:created>
  <dcterms:modified xsi:type="dcterms:W3CDTF">2025-01-21T06:17:38Z</dcterms:modified>
</cp:coreProperties>
</file>