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5" r:id="rId4"/>
    <p:sldId id="269" r:id="rId5"/>
    <p:sldId id="271" r:id="rId6"/>
    <p:sldId id="261" r:id="rId7"/>
    <p:sldId id="262" r:id="rId8"/>
    <p:sldId id="263" r:id="rId9"/>
    <p:sldId id="267" r:id="rId10"/>
    <p:sldId id="264" r:id="rId11"/>
    <p:sldId id="266" r:id="rId12"/>
    <p:sldId id="270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10798.2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10344.200000000001</c:v>
                </c:pt>
              </c:numCache>
            </c:numRef>
          </c:val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10228.799999999999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0226176"/>
        <c:axId val="95560832"/>
      </c:barChart>
      <c:catAx>
        <c:axId val="1002261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5560832"/>
        <c:crosses val="autoZero"/>
        <c:auto val="1"/>
        <c:lblAlgn val="ctr"/>
        <c:lblOffset val="100"/>
        <c:noMultiLvlLbl val="0"/>
      </c:catAx>
      <c:valAx>
        <c:axId val="95560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2261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578171112505249E-2"/>
          <c:y val="3.7787611739412676E-2"/>
          <c:w val="0.65873399573963398"/>
          <c:h val="0.8797197060382471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НДФЛ,доходы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2023 г.</c:v>
                </c:pt>
                <c:pt idx="2">
                  <c:v>2024 г.</c:v>
                </c:pt>
                <c:pt idx="3">
                  <c:v>2025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1017.7</c:v>
                </c:pt>
                <c:pt idx="2">
                  <c:v>1058.4000000000001</c:v>
                </c:pt>
                <c:pt idx="3">
                  <c:v>1100.7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физ. Лиц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2023 г.</c:v>
                </c:pt>
                <c:pt idx="2">
                  <c:v>2024 г.</c:v>
                </c:pt>
                <c:pt idx="3">
                  <c:v>2025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144</c:v>
                </c:pt>
                <c:pt idx="2">
                  <c:v>144</c:v>
                </c:pt>
                <c:pt idx="3">
                  <c:v>144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2023 г.</c:v>
                </c:pt>
                <c:pt idx="2">
                  <c:v>2024 г.</c:v>
                </c:pt>
                <c:pt idx="3">
                  <c:v>2025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3008.1</c:v>
                </c:pt>
                <c:pt idx="2">
                  <c:v>3008.1</c:v>
                </c:pt>
                <c:pt idx="3">
                  <c:v>3008.1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2023 г.</c:v>
                </c:pt>
                <c:pt idx="2">
                  <c:v>2024 г.</c:v>
                </c:pt>
                <c:pt idx="3">
                  <c:v>2025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1">
                  <c:v>3507.8</c:v>
                </c:pt>
                <c:pt idx="2">
                  <c:v>3507.8</c:v>
                </c:pt>
                <c:pt idx="3">
                  <c:v>3507.8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Гос.пошлина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2023 г.</c:v>
                </c:pt>
                <c:pt idx="2">
                  <c:v>2024 г.</c:v>
                </c:pt>
                <c:pt idx="3">
                  <c:v>2025 г.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1">
                  <c:v>7.4</c:v>
                </c:pt>
                <c:pt idx="2">
                  <c:v>7.7</c:v>
                </c:pt>
                <c:pt idx="3">
                  <c:v>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импользования имущества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2023 г.</c:v>
                </c:pt>
                <c:pt idx="2">
                  <c:v>2024 г.</c:v>
                </c:pt>
                <c:pt idx="3">
                  <c:v>2025 г.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1">
                  <c:v>840.5</c:v>
                </c:pt>
                <c:pt idx="2">
                  <c:v>840.5</c:v>
                </c:pt>
                <c:pt idx="3">
                  <c:v>840.5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Штрафы, санкции, возмещения ущерба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2023 г.</c:v>
                </c:pt>
                <c:pt idx="2">
                  <c:v>2024 г.</c:v>
                </c:pt>
                <c:pt idx="3">
                  <c:v>2025 г.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1">
                  <c:v>12.7</c:v>
                </c:pt>
                <c:pt idx="2">
                  <c:v>13.2</c:v>
                </c:pt>
                <c:pt idx="3">
                  <c:v>13.7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6416384"/>
        <c:axId val="106430464"/>
        <c:axId val="0"/>
      </c:bar3DChart>
      <c:catAx>
        <c:axId val="106416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6430464"/>
        <c:crosses val="autoZero"/>
        <c:auto val="1"/>
        <c:lblAlgn val="ctr"/>
        <c:lblOffset val="100"/>
        <c:noMultiLvlLbl val="0"/>
      </c:catAx>
      <c:valAx>
        <c:axId val="106430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641638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5062100590686265"/>
          <c:y val="2.3340025787163602E-2"/>
          <c:w val="0.24868313728569891"/>
          <c:h val="0.97665984917944149"/>
        </c:manualLayout>
      </c:layout>
      <c:overlay val="0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2023 г.</c:v>
                </c:pt>
                <c:pt idx="2">
                  <c:v>2024 г.</c:v>
                </c:pt>
                <c:pt idx="3">
                  <c:v>2025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10798.2</c:v>
                </c:pt>
              </c:numCache>
            </c:numRef>
          </c:val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2023 г.</c:v>
                </c:pt>
                <c:pt idx="2">
                  <c:v>2024 г.</c:v>
                </c:pt>
                <c:pt idx="3">
                  <c:v>2025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10344.200000000001</c:v>
                </c:pt>
              </c:numCache>
            </c:numRef>
          </c:val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2023 г.</c:v>
                </c:pt>
                <c:pt idx="2">
                  <c:v>2024 г.</c:v>
                </c:pt>
                <c:pt idx="3">
                  <c:v>2025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10228.799999999999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7413376"/>
        <c:axId val="117414912"/>
      </c:barChart>
      <c:catAx>
        <c:axId val="117413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7414912"/>
        <c:crosses val="autoZero"/>
        <c:auto val="1"/>
        <c:lblAlgn val="ctr"/>
        <c:lblOffset val="100"/>
        <c:noMultiLvlLbl val="0"/>
      </c:catAx>
      <c:valAx>
        <c:axId val="117414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413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F2C57-D4E6-4585-AE20-A8A0F1C0241B}" type="datetimeFigureOut">
              <a:rPr lang="ru-RU" smtClean="0"/>
              <a:pPr/>
              <a:t>11.01.2023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01B-752D-4BE0-9DF8-2D3459FB12D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42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148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901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5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sp04048@donpac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Хеда\Desktop\NHigCjuNMj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643050"/>
            <a:ext cx="8572528" cy="1167743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</a:t>
            </a:r>
            <a:b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Ленинского сельского поселения Зимовниковского района на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2023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год и на плановый период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2024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2025 </a:t>
            </a:r>
            <a:r>
              <a:rPr lang="ru-RU" altLang="ru-RU" sz="3200" b="1" dirty="0" smtClean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годов</a:t>
            </a:r>
            <a:r>
              <a:rPr lang="ru-RU" altLang="ru-RU" sz="3000" b="1" dirty="0" smtClean="0">
                <a:solidFill>
                  <a:srgbClr val="C0504D">
                    <a:lumMod val="75000"/>
                  </a:srgbClr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ru-RU" altLang="ru-RU" sz="3000" b="1" dirty="0" smtClean="0">
                <a:solidFill>
                  <a:srgbClr val="C0504D">
                    <a:lumMod val="75000"/>
                  </a:srgbClr>
                </a:solidFill>
                <a:latin typeface="Calibri" pitchFamily="34" charset="0"/>
                <a:ea typeface="+mn-ea"/>
                <a:cs typeface="+mn-cs"/>
              </a:rPr>
            </a:br>
            <a:endParaRPr lang="ru-RU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0" y="6857999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26" name="AutoShape 2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218160"/>
              </p:ext>
            </p:extLst>
          </p:nvPr>
        </p:nvGraphicFramePr>
        <p:xfrm>
          <a:off x="35497" y="1122680"/>
          <a:ext cx="8751345" cy="573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048"/>
                <a:gridCol w="208280"/>
                <a:gridCol w="1253001"/>
                <a:gridCol w="1214446"/>
                <a:gridCol w="1071570"/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2023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smtClean="0"/>
                        <a:t>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2024г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2025г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</a:tr>
              <a:tr h="24984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РАСХОДЫ, всего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10798,2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10344,2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10228,8</a:t>
                      </a:r>
                      <a:endParaRPr lang="ru-RU" sz="1800" b="1" dirty="0"/>
                    </a:p>
                  </a:txBody>
                  <a:tcPr/>
                </a:tc>
              </a:tr>
              <a:tr h="2307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том числе: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2860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Общегосударственные вопросы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7375,4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6876,5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7125,7</a:t>
                      </a:r>
                      <a:endParaRPr lang="ru-RU" sz="14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оборона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128,0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133,7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138,3</a:t>
                      </a:r>
                      <a:endParaRPr lang="ru-RU" sz="1400" dirty="0"/>
                    </a:p>
                  </a:txBody>
                  <a:tcPr/>
                </a:tc>
              </a:tr>
              <a:tr h="3244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 и правоохранительная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45,0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экономика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12,0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Жилищно-коммунальное хозяйство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399,5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483,4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204,5</a:t>
                      </a:r>
                      <a:endParaRPr lang="ru-RU" sz="1400" dirty="0"/>
                    </a:p>
                  </a:txBody>
                  <a:tcPr/>
                </a:tc>
              </a:tr>
              <a:tr h="1824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Охрана окружающей среды	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544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Культура, кинематография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2611,6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2611,6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2516,2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Здравоохранение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594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Социальная политика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83,7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87,0</a:t>
                      </a:r>
                      <a:endParaRPr lang="ru-RU" sz="1400" dirty="0"/>
                    </a:p>
                  </a:txBody>
                  <a:tcPr/>
                </a:tc>
              </a:tr>
              <a:tr h="2426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 культура и спорт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</a:tr>
              <a:tr h="1538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Средства массовой информации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8113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Обслуживание государственного и муниципального долга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4958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Межбюджетные трансферты общего характера бюджетам бюджетной системы РФ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73,0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77,0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80,1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ОБЪЕМ РАСХОДОВ БЮДЖЕТА ЛЕНИНСКОГО СЕЛЬСКОГО ПОСЕЛЕНИЯ НА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2023-2025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ГОДЫ (тыс.рублей)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238648032"/>
              </p:ext>
            </p:extLst>
          </p:nvPr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59632" y="476672"/>
            <a:ext cx="74523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РАСХОДОВ БЮДЖЕТА ЛЕНИНСКОГО СЕЛЬСКОГО ПОСЕЛЕНИЯ НА 2022-2024 ГОДЫ (ТЫС.РУБ.)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0992" y="260648"/>
            <a:ext cx="9073008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Ленинского сельского поселения и непрограммным направлениям деятельности на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2023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 и на плановый период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2024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2025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годов (Тыс.руб.)</a:t>
            </a:r>
            <a:endParaRPr lang="ru-RU" sz="22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389070"/>
              </p:ext>
            </p:extLst>
          </p:nvPr>
        </p:nvGraphicFramePr>
        <p:xfrm>
          <a:off x="395536" y="1663912"/>
          <a:ext cx="8496945" cy="5572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5084"/>
                <a:gridCol w="1049066"/>
                <a:gridCol w="979128"/>
                <a:gridCol w="943667"/>
              </a:tblGrid>
              <a:tr h="352425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2023</a:t>
                      </a:r>
                      <a:r>
                        <a:rPr lang="ru-RU" sz="1900" baseline="0" dirty="0" smtClean="0"/>
                        <a:t> </a:t>
                      </a:r>
                      <a:r>
                        <a:rPr lang="ru-RU" sz="1900" baseline="0" dirty="0" smtClean="0"/>
                        <a:t>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2024г</a:t>
                      </a:r>
                      <a:r>
                        <a:rPr lang="ru-RU" sz="1900" dirty="0" smtClean="0"/>
                        <a:t>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2025г</a:t>
                      </a:r>
                      <a:r>
                        <a:rPr lang="ru-RU" sz="1900" dirty="0" smtClean="0"/>
                        <a:t>.</a:t>
                      </a:r>
                      <a:endParaRPr lang="ru-RU" sz="1900" dirty="0"/>
                    </a:p>
                  </a:txBody>
                  <a:tcPr/>
                </a:tc>
              </a:tr>
              <a:tr h="391216">
                <a:tc>
                  <a:txBody>
                    <a:bodyPr/>
                    <a:lstStyle/>
                    <a:p>
                      <a:r>
                        <a:rPr lang="ru-RU" sz="19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ВСЕГО: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10798,2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10344,2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10228,8</a:t>
                      </a:r>
                      <a:endParaRPr lang="ru-RU" sz="1900" b="1" dirty="0"/>
                    </a:p>
                  </a:txBody>
                  <a:tcPr/>
                </a:tc>
              </a:tr>
              <a:tr h="118863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качественными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жилищно-коммунальными услугами населения Ленинского сельского поселения на 2019-2030 годы»</a:t>
                      </a:r>
                    </a:p>
                    <a:p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399,5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483,4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204,5</a:t>
                      </a:r>
                      <a:endParaRPr lang="ru-RU" sz="1900" dirty="0"/>
                    </a:p>
                  </a:txBody>
                  <a:tcPr/>
                </a:tc>
              </a:tr>
              <a:tr h="74248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"Защита населения и территории</a:t>
                      </a:r>
                    </a:p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 чрезвычайных , ситуаций, обеспечение пожарной безопасности людей на водных объектах на 2019-2030 годы»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35,0</a:t>
                      </a:r>
                      <a:endParaRPr lang="ru-RU" sz="1900" dirty="0"/>
                    </a:p>
                  </a:txBody>
                  <a:tcPr/>
                </a:tc>
              </a:tr>
              <a:tr h="439560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"Развитие культуры на 2019-2030 годы»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2611,6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2611,6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2516,2</a:t>
                      </a:r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«Охрана окружающей среды на 2019-2030 годы»</a:t>
                      </a:r>
                      <a:endParaRPr lang="ru-RU" sz="1900" b="1" i="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"Развитие физической культуры и  </a:t>
                      </a:r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спорта на </a:t>
                      </a:r>
                      <a:r>
                        <a:rPr lang="ru-RU" sz="19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2019-2030 годы»</a:t>
                      </a:r>
                      <a:endParaRPr lang="ru-RU" sz="19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10,0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474967"/>
              </p:ext>
            </p:extLst>
          </p:nvPr>
        </p:nvGraphicFramePr>
        <p:xfrm>
          <a:off x="323528" y="1556792"/>
          <a:ext cx="8676456" cy="5118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1810"/>
                <a:gridCol w="1071229"/>
                <a:gridCol w="999814"/>
                <a:gridCol w="963603"/>
              </a:tblGrid>
              <a:tr h="375251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2023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smtClean="0"/>
                        <a:t>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2024г</a:t>
                      </a:r>
                      <a:r>
                        <a:rPr lang="ru-RU" sz="2000" dirty="0" smtClean="0"/>
                        <a:t>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2025г</a:t>
                      </a:r>
                      <a:r>
                        <a:rPr lang="ru-RU" sz="2000" dirty="0" smtClean="0"/>
                        <a:t>.</a:t>
                      </a:r>
                      <a:endParaRPr lang="ru-RU" sz="2000" dirty="0"/>
                    </a:p>
                  </a:txBody>
                  <a:tcPr/>
                </a:tc>
              </a:tr>
              <a:tr h="687870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«Развитие муниципальной службы и информационное общество на 2019-2030 годы»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31,0</a:t>
                      </a:r>
                      <a:endParaRPr lang="ru-RU" sz="1400" dirty="0"/>
                    </a:p>
                  </a:txBody>
                  <a:tcPr/>
                </a:tc>
              </a:tr>
              <a:tr h="56608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Программа «Энергосбережение и повышение энергетической эффективности </a:t>
                      </a:r>
                      <a:r>
                        <a:rPr lang="ru-RU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 2019-2030 годы»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750503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общественного</a:t>
                      </a:r>
                    </a:p>
                    <a:p>
                      <a:r>
                        <a:rPr lang="ru-RU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порядка и профилактика правонарушений на 2019-2030 годы»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</a:t>
                      </a:r>
                      <a:endParaRPr lang="ru-RU" sz="1400" dirty="0"/>
                    </a:p>
                  </a:txBody>
                  <a:tcPr/>
                </a:tc>
              </a:tr>
              <a:tr h="695651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«Управление муниципальными</a:t>
                      </a:r>
                    </a:p>
                    <a:p>
                      <a:r>
                        <a:rPr lang="ru-RU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финансами и создание условий для эффективного управления муниципальными финансами на 2019-2030 годы»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7120,0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6626,0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6629,1</a:t>
                      </a:r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32949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Программа «Экономическое развитие и инновационная экономика»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1,0</a:t>
                      </a:r>
                      <a:endParaRPr lang="ru-RU" sz="1400" dirty="0"/>
                    </a:p>
                  </a:txBody>
                  <a:tcPr/>
                </a:tc>
              </a:tr>
              <a:tr h="711518">
                <a:tc>
                  <a:txBody>
                    <a:bodyPr/>
                    <a:lstStyle/>
                    <a:p>
                      <a:r>
                        <a:rPr lang="ru-RU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«Управление муниципальным</a:t>
                      </a:r>
                    </a:p>
                    <a:p>
                      <a:r>
                        <a:rPr lang="ru-RU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Имуществом на 2019-2030 годы»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12,0</a:t>
                      </a:r>
                      <a:endParaRPr lang="ru-RU" sz="1400" dirty="0"/>
                    </a:p>
                  </a:txBody>
                  <a:tcPr/>
                </a:tc>
              </a:tr>
              <a:tr h="3546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Непрограммные расходы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508,1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514,2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770,0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3568" y="0"/>
            <a:ext cx="8460432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Ленинского сельского поселения и непрограммным направлениям деятельности, на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2023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 и на плановый период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2024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2025 </a:t>
            </a:r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годов(ТЫС.РУБ.) </a:t>
            </a:r>
            <a:r>
              <a:rPr lang="ru-RU" sz="22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(ПРОДОЛЖЕНИЕ)</a:t>
            </a:r>
            <a:endParaRPr lang="ru-RU" sz="2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4826675"/>
            <a:ext cx="6912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Администрация Ленинского сельского поселения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Официальный сайт: 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http://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ленинскоепоселение.рф/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Телефон: 8 </a:t>
            </a:r>
            <a:r>
              <a:rPr lang="ru-RU" b="1" smtClean="0">
                <a:solidFill>
                  <a:schemeClr val="tx2">
                    <a:lumMod val="75000"/>
                  </a:schemeClr>
                </a:solidFill>
              </a:rPr>
              <a:t>(86376)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3-19-48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Адрес: 347460, Ростовская область, Зимовниковский район, п. Зимовники, ул. Ленина, 89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E-mail: 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sp13143@yandex.ru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1026" name="Picture 2" descr="C:\Users\оля\YandexDisk\Скриншоты\2017-12-01_23-31-3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14422"/>
            <a:ext cx="9144001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548680"/>
            <a:ext cx="8568952" cy="270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Уважаемые жители Ленинского сельского поселения!</a:t>
            </a: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sz="28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познакомит Вас с основными положениями бюджета нашего поселения на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2023-2025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годы.</a:t>
            </a:r>
            <a:endParaRPr lang="ru-RU" alt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Ленинского сельского поселения. </a:t>
            </a:r>
          </a:p>
        </p:txBody>
      </p:sp>
      <p:pic>
        <p:nvPicPr>
          <p:cNvPr id="15362" name="Picture 2" descr="C:\Users\Хеда\Desktop\yrqebP1InH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077072"/>
            <a:ext cx="5400600" cy="256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8097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Бюджет Ленинского сельского поселения Зимовниковского района на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2023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2024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2025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годов направлен на решение следующих ключевых задач: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7812360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эффективности бюджетной политики;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Соответствие финансовых возможностей Ленинского сельского поселения ключевым направлениям развития;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роли бюджетной политики для поддержки экономического роста;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прозрачности и открытости бюджетного процесса;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ü"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980728"/>
            <a:ext cx="7992888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«БЮДЖЕТ» (от старонормандского bougette – кошелек,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  <a:endParaRPr lang="ru-RU" sz="2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797152"/>
            <a:ext cx="3923928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ДОХОДЫ </a:t>
            </a:r>
            <a:r>
              <a:rPr lang="ru-RU" b="1" dirty="0" smtClean="0">
                <a:solidFill>
                  <a:srgbClr val="002060"/>
                </a:solidFill>
              </a:rPr>
              <a:t>– поступающие в бюджет денежные средства : налоги юридических и физических лиц, административные платежи и сборы, безвозмездные поступления)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4797152"/>
            <a:ext cx="3779912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РАСХОДЫ </a:t>
            </a:r>
            <a:r>
              <a:rPr lang="ru-RU" b="1" dirty="0" smtClean="0">
                <a:solidFill>
                  <a:srgbClr val="002060"/>
                </a:solidFill>
              </a:rPr>
              <a:t>– выплачиваемые из бюджета средства (социальные выплаты населению, финансовое обеспечение госучреждений, капитальное строительство и др.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051720" y="4005064"/>
            <a:ext cx="10081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6300192" y="4005064"/>
            <a:ext cx="1080120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0"/>
            <a:ext cx="60104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Понятие «БЮДЖЕТ»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324544" y="0"/>
            <a:ext cx="9828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Гражданин, его участие в бюджетном процессе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328" y="1340768"/>
            <a:ext cx="604867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Помогает формировать доходную часть бюджета (например, налог на доходы физических лиц)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5445224"/>
            <a:ext cx="5940152" cy="11984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Получает социальные гарантии - расходная часть бюджета (образование, культура, здравоохранение, социальная поддержка и др.)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5976" y="2924944"/>
            <a:ext cx="3744416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139952" y="2060848"/>
            <a:ext cx="42484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Как налогоплательщик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11960" y="4437112"/>
            <a:ext cx="43924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Как получатель социальных гарантий </a:t>
            </a:r>
            <a:endParaRPr lang="ru-RU" b="1" dirty="0"/>
          </a:p>
        </p:txBody>
      </p:sp>
      <p:pic>
        <p:nvPicPr>
          <p:cNvPr id="2050" name="Picture 2" descr="C:\Users\Хеда\Desktop\tsjr6cNuf_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2856"/>
            <a:ext cx="2987824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67544" y="260648"/>
            <a:ext cx="8352928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Основные параметры бюджета Ленинского сельского поселения на 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2023-2025 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Гг.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тыс.руб.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ru-RU" sz="2800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Хеда\Desktop\ceUlqJFI8S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365104"/>
            <a:ext cx="4752528" cy="223224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95536" y="1412776"/>
            <a:ext cx="184731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857356" y="1857364"/>
            <a:ext cx="1928826" cy="13849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2023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г.</a:t>
            </a:r>
          </a:p>
          <a:p>
            <a:r>
              <a:rPr lang="ru-RU" sz="1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sz="1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10798,2</a:t>
            </a:r>
            <a:endParaRPr lang="ru-RU" sz="1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sz="1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1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sz="1600" b="1" dirty="0" smtClean="0"/>
              <a:t>10798,2</a:t>
            </a:r>
            <a:endParaRPr lang="ru-RU" sz="1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43372" y="2276872"/>
            <a:ext cx="2071703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2024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г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Доходы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10344,2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Расходы –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10344,2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42484" y="2780928"/>
            <a:ext cx="1986057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2025г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10228,8</a:t>
            </a:r>
            <a:endParaRPr lang="ru-RU" dirty="0" smtClean="0"/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10228,8</a:t>
            </a:r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3861048"/>
            <a:ext cx="460851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3 года дефицит равен 0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ОБЪЕМ ПОСТУПЛЕНИЙ ДОХОДОВ БЮДЖЕТА ЛЕНИНСКОГО СЕЛЬСКОГО ПОСЕЛЕНИЯ НА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2023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2025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годы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927387"/>
              </p:ext>
            </p:extLst>
          </p:nvPr>
        </p:nvGraphicFramePr>
        <p:xfrm>
          <a:off x="-1" y="850597"/>
          <a:ext cx="9001157" cy="600740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72067"/>
                <a:gridCol w="214314"/>
                <a:gridCol w="1285884"/>
                <a:gridCol w="1285884"/>
                <a:gridCol w="1143008"/>
              </a:tblGrid>
              <a:tr h="354229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2023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2024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2025 </a:t>
                      </a:r>
                      <a:r>
                        <a:rPr lang="ru-RU" sz="1300" dirty="0" smtClean="0"/>
                        <a:t>г.</a:t>
                      </a:r>
                      <a:endParaRPr lang="ru-RU" sz="1300" dirty="0"/>
                    </a:p>
                  </a:txBody>
                  <a:tcPr/>
                </a:tc>
              </a:tr>
              <a:tr h="35422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НАЛОГОВЫЕ ДОХОДЫ И НЕНАЛОГОВЫЕ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8538,2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8579,7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8622,8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i="1" dirty="0" smtClean="0"/>
                        <a:t>     в том числе</a:t>
                      </a:r>
                      <a:r>
                        <a:rPr lang="ru-RU" sz="1300" dirty="0" smtClean="0"/>
                        <a:t>: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НДФЛ, доходы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1017,7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1058,4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1100,7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товары (работы, услуги), реализуемые на территории РФ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имущество физ.лиц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144,0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144,0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144,0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Единый сельскохозяйственный налог	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3008,1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3008,1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3008,1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Земельный налог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3507,8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3507,8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3507,8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Государственная пошлина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7,4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7,7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840,5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840,5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840,5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Платежи при пользовании природными ресурсами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оказания платных услуг (работ) и компенсации затрат государства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продажи материальных и нематериальных активов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Административные платежи и сборы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0,0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Штрафы, санкции, возмещение ущерба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12,7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13,2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13,7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БЕЗВОЗМЕЗДНЫЕ ПЛАТЕЖИ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2260,0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1764,5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1606,0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ИТОГО</a:t>
                      </a:r>
                      <a:r>
                        <a:rPr lang="ru-RU" sz="1400" b="1" baseline="0" dirty="0" smtClean="0"/>
                        <a:t> (Д</a:t>
                      </a:r>
                      <a:r>
                        <a:rPr lang="ru-RU" sz="1400" b="1" dirty="0" smtClean="0"/>
                        <a:t>ОХОДЫ)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10798,2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10344,2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10228,8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332656"/>
            <a:ext cx="80648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ДОХОДОВ БЮДЖЕТА ЛЕНИНСКОГО СЕЛЬСКОГО ПОСЕЛЕНИЯ НА </a:t>
            </a:r>
            <a:r>
              <a:rPr lang="ru-RU" sz="2200" dirty="0" smtClean="0"/>
              <a:t>2023-2025 </a:t>
            </a:r>
            <a:r>
              <a:rPr lang="ru-RU" sz="2200" dirty="0" smtClean="0"/>
              <a:t>ГОДЫ (ТЫС.РУБ.)</a:t>
            </a:r>
            <a:endParaRPr lang="ru-RU" sz="22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81511686"/>
              </p:ext>
            </p:extLst>
          </p:nvPr>
        </p:nvGraphicFramePr>
        <p:xfrm>
          <a:off x="683568" y="1102097"/>
          <a:ext cx="7920880" cy="5135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260648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СТРУКТУРА НАЛОГОВЫХ И НЕНАЛОГОВЫХ ДОХОДОВ БЮДЖЕТА ЛЕНИНСКОГО СЕЛЬСКОГО ПОСЕЛЕНИЯ НА 2022 -2024 ГОДЫ (тыс.руб.)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23254772"/>
              </p:ext>
            </p:extLst>
          </p:nvPr>
        </p:nvGraphicFramePr>
        <p:xfrm>
          <a:off x="0" y="1484784"/>
          <a:ext cx="896448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</TotalTime>
  <Words>823</Words>
  <Application>Microsoft Office PowerPoint</Application>
  <PresentationFormat>Экран (4:3)</PresentationFormat>
  <Paragraphs>242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Бюджет  Ленинского сельского поселения Зимовниковского района на 2023 год и на плановый период 2024 и 2025 годов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UserPC</cp:lastModifiedBy>
  <cp:revision>99</cp:revision>
  <dcterms:created xsi:type="dcterms:W3CDTF">2017-12-11T11:43:42Z</dcterms:created>
  <dcterms:modified xsi:type="dcterms:W3CDTF">2023-01-11T12:44:28Z</dcterms:modified>
</cp:coreProperties>
</file>