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5" r:id="rId4"/>
    <p:sldId id="269" r:id="rId5"/>
    <p:sldId id="271" r:id="rId6"/>
    <p:sldId id="261" r:id="rId7"/>
    <p:sldId id="262" r:id="rId8"/>
    <p:sldId id="263" r:id="rId9"/>
    <p:sldId id="267" r:id="rId10"/>
    <p:sldId id="264" r:id="rId11"/>
    <p:sldId id="266" r:id="rId12"/>
    <p:sldId id="270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9800.7999999999993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9025.6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8924.7999999999993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3487872"/>
        <c:axId val="53522432"/>
      </c:barChart>
      <c:catAx>
        <c:axId val="534878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3522432"/>
        <c:crosses val="autoZero"/>
        <c:auto val="1"/>
        <c:lblAlgn val="ctr"/>
        <c:lblOffset val="100"/>
        <c:noMultiLvlLbl val="0"/>
      </c:catAx>
      <c:valAx>
        <c:axId val="53522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34878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578171112505249E-2"/>
          <c:y val="3.7787611739412676E-2"/>
          <c:w val="0.65873399573963398"/>
          <c:h val="0.8797197060382471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НДФЛ,доходы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219.1</c:v>
                </c:pt>
                <c:pt idx="2">
                  <c:v>242.6</c:v>
                </c:pt>
                <c:pt idx="3">
                  <c:v>260.8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физ. Лиц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130</c:v>
                </c:pt>
                <c:pt idx="2">
                  <c:v>130</c:v>
                </c:pt>
                <c:pt idx="3">
                  <c:v>130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3180.4</c:v>
                </c:pt>
                <c:pt idx="2">
                  <c:v>3180.4</c:v>
                </c:pt>
                <c:pt idx="3">
                  <c:v>3180.4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1">
                  <c:v>3417.2</c:v>
                </c:pt>
                <c:pt idx="2">
                  <c:v>3417.2</c:v>
                </c:pt>
                <c:pt idx="3">
                  <c:v>3417.2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1">
                  <c:v>7</c:v>
                </c:pt>
                <c:pt idx="2">
                  <c:v>7.3</c:v>
                </c:pt>
                <c:pt idx="3">
                  <c:v>7.6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импользования имущества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1">
                  <c:v>691.8</c:v>
                </c:pt>
                <c:pt idx="2">
                  <c:v>691.8</c:v>
                </c:pt>
                <c:pt idx="3">
                  <c:v>691.8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Штрафы, санкции, возмещения ущерба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1">
                  <c:v>12</c:v>
                </c:pt>
                <c:pt idx="2">
                  <c:v>12.5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4208768"/>
        <c:axId val="54210560"/>
        <c:axId val="0"/>
      </c:bar3DChart>
      <c:catAx>
        <c:axId val="54208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4210560"/>
        <c:crosses val="autoZero"/>
        <c:auto val="1"/>
        <c:lblAlgn val="ctr"/>
        <c:lblOffset val="100"/>
        <c:noMultiLvlLbl val="0"/>
      </c:catAx>
      <c:valAx>
        <c:axId val="54210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20876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5062100590686265"/>
          <c:y val="2.3340025787163602E-2"/>
          <c:w val="0.24868313728569891"/>
          <c:h val="0.97665984917944149"/>
        </c:manualLayout>
      </c:layout>
      <c:overlay val="0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9800.7999999999993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9025.6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8924.7999999999993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3110144"/>
        <c:axId val="103111680"/>
      </c:barChart>
      <c:catAx>
        <c:axId val="103110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3111680"/>
        <c:crosses val="autoZero"/>
        <c:auto val="1"/>
        <c:lblAlgn val="ctr"/>
        <c:lblOffset val="100"/>
        <c:noMultiLvlLbl val="0"/>
      </c:catAx>
      <c:valAx>
        <c:axId val="103111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110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F2C57-D4E6-4585-AE20-A8A0F1C0241B}" type="datetimeFigureOut">
              <a:rPr lang="ru-RU" smtClean="0"/>
              <a:pPr/>
              <a:t>19.01.2022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01B-752D-4BE0-9DF8-2D3459FB12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42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148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90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5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sp04048@donpac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Хеда\Desktop\NHigCjuNM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643050"/>
            <a:ext cx="8572528" cy="1167743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  <a:b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Ленинского сельского поселения Зимовниковского района на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2022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год и на плановый период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2023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2024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годов</a:t>
            </a:r>
            <a:r>
              <a:rPr lang="ru-RU" altLang="ru-RU" sz="3000" b="1" dirty="0" smtClean="0">
                <a:solidFill>
                  <a:srgbClr val="C0504D">
                    <a:lumMod val="75000"/>
                  </a:srgbClr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ru-RU" altLang="ru-RU" sz="3000" b="1" dirty="0" smtClean="0">
                <a:solidFill>
                  <a:srgbClr val="C0504D">
                    <a:lumMod val="75000"/>
                  </a:srgbClr>
                </a:solidFill>
                <a:latin typeface="Calibri" pitchFamily="34" charset="0"/>
                <a:ea typeface="+mn-ea"/>
                <a:cs typeface="+mn-cs"/>
              </a:rPr>
            </a:br>
            <a:endParaRPr lang="ru-RU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0" y="6857999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26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754663"/>
              </p:ext>
            </p:extLst>
          </p:nvPr>
        </p:nvGraphicFramePr>
        <p:xfrm>
          <a:off x="35497" y="1122680"/>
          <a:ext cx="8751345" cy="573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8"/>
                <a:gridCol w="208280"/>
                <a:gridCol w="1253001"/>
                <a:gridCol w="1214446"/>
                <a:gridCol w="1071570"/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2022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smtClean="0"/>
                        <a:t>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2023 </a:t>
                      </a:r>
                      <a:r>
                        <a:rPr lang="ru-RU" sz="1400" dirty="0" smtClean="0"/>
                        <a:t>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2024г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</a:tr>
              <a:tr h="24984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РАСХОДЫ, всего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9800,8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9025,6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8924,8</a:t>
                      </a:r>
                      <a:endParaRPr lang="ru-RU" sz="1800" b="1" dirty="0"/>
                    </a:p>
                  </a:txBody>
                  <a:tcPr/>
                </a:tc>
              </a:tr>
              <a:tr h="2307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том числе: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2860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5826,0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6055,9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6266,7</a:t>
                      </a:r>
                      <a:endParaRPr lang="ru-RU" sz="14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оборона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104,8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108,1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111,8</a:t>
                      </a:r>
                      <a:endParaRPr lang="ru-RU" sz="1400" dirty="0"/>
                    </a:p>
                  </a:txBody>
                  <a:tcPr/>
                </a:tc>
              </a:tr>
              <a:tr h="3244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 и правоохранительная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25,0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экономика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Жилищно-коммунальное хозяйство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1654,5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614,3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249,7</a:t>
                      </a:r>
                      <a:endParaRPr lang="ru-RU" sz="1400" dirty="0"/>
                    </a:p>
                  </a:txBody>
                  <a:tcPr/>
                </a:tc>
              </a:tr>
              <a:tr h="1824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Охрана окружающей среды	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2013,7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2038,6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2080,5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Здравоохранение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594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76,8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81,1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85,6</a:t>
                      </a:r>
                      <a:endParaRPr lang="ru-RU" sz="1400" dirty="0"/>
                    </a:p>
                  </a:txBody>
                  <a:tcPr/>
                </a:tc>
              </a:tr>
              <a:tr h="2426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 культура и спорт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</a:tr>
              <a:tr h="1538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Средства массовой информации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8113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Обслуживание государственного и муниципального долга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4958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Межбюджетные трансферты общего характера бюджетам бюджетной системы РФ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72,6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75,5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ОБЪЕМ РАСХОДОВ БЮДЖЕТА ЛЕНИНСКОГО СЕЛЬСКОГО ПОСЕЛЕНИЯ НА 2020-2022 ГОДЫ (тыс.рублей)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149250430"/>
              </p:ext>
            </p:extLst>
          </p:nvPr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9632" y="476672"/>
            <a:ext cx="74523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РАСХОДОВ БЮДЖЕТА ЛЕНИНСКОГО СЕЛЬСКОГО ПОСЕЛЕНИЯ НА </a:t>
            </a:r>
            <a:r>
              <a:rPr lang="ru-RU" sz="2200" dirty="0" smtClean="0"/>
              <a:t>2022-2024 </a:t>
            </a:r>
            <a:r>
              <a:rPr lang="ru-RU" sz="2200" dirty="0" smtClean="0"/>
              <a:t>ГОДЫ (ТЫС.РУБ.)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0992" y="260648"/>
            <a:ext cx="9073008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Ленинского сельского поселения и непрограммным направлениям деятельности на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2022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 и на плановый период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2023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2024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годов (Тыс.руб.)</a:t>
            </a:r>
            <a:endParaRPr lang="ru-RU" sz="22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611269"/>
              </p:ext>
            </p:extLst>
          </p:nvPr>
        </p:nvGraphicFramePr>
        <p:xfrm>
          <a:off x="395536" y="1663912"/>
          <a:ext cx="8496945" cy="5572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5084"/>
                <a:gridCol w="1049066"/>
                <a:gridCol w="979128"/>
                <a:gridCol w="943667"/>
              </a:tblGrid>
              <a:tr h="352425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2022</a:t>
                      </a:r>
                      <a:r>
                        <a:rPr lang="ru-RU" sz="1900" baseline="0" dirty="0" smtClean="0"/>
                        <a:t> </a:t>
                      </a:r>
                      <a:r>
                        <a:rPr lang="ru-RU" sz="1900" baseline="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2023г</a:t>
                      </a:r>
                      <a:r>
                        <a:rPr lang="ru-RU" sz="1900" dirty="0" smtClean="0"/>
                        <a:t>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2024г</a:t>
                      </a:r>
                      <a:r>
                        <a:rPr lang="ru-RU" sz="1900" dirty="0" smtClean="0"/>
                        <a:t>.</a:t>
                      </a:r>
                      <a:endParaRPr lang="ru-RU" sz="1900" dirty="0"/>
                    </a:p>
                  </a:txBody>
                  <a:tcPr/>
                </a:tc>
              </a:tr>
              <a:tr h="391216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ВСЕГО: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9800,8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9025,6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8924,8</a:t>
                      </a:r>
                      <a:endParaRPr lang="ru-RU" sz="1900" b="1" dirty="0"/>
                    </a:p>
                  </a:txBody>
                  <a:tcPr/>
                </a:tc>
              </a:tr>
              <a:tr h="118863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качественными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жилищно-коммунальными услугами населения Ленинского сельского поселения на 2019-2030 годы»</a:t>
                      </a:r>
                    </a:p>
                    <a:p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1654,5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614,3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249,7</a:t>
                      </a:r>
                      <a:endParaRPr lang="ru-RU" sz="1900" dirty="0"/>
                    </a:p>
                  </a:txBody>
                  <a:tcPr/>
                </a:tc>
              </a:tr>
              <a:tr h="74248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"Защита населения и территории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 чрезвычайных , ситуаций, обеспечение пожарной безопасности людей на водных объектах на 2019-2030 годы»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25,0</a:t>
                      </a:r>
                      <a:endParaRPr lang="ru-RU" sz="1900" dirty="0"/>
                    </a:p>
                  </a:txBody>
                  <a:tcPr/>
                </a:tc>
              </a:tr>
              <a:tr h="43956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культуры на 2019-2030 годы»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2013,7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2038,6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2080,5</a:t>
                      </a:r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«Охрана окружающей среды на 2019-2030 годы»</a:t>
                      </a:r>
                      <a:endParaRPr lang="ru-RU" sz="1900" b="1" i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10,0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физической культуры и  </a:t>
                      </a:r>
                      <a:r>
                        <a:rPr lang="ru-RU" sz="1900" b="1" i="0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спортана</a:t>
                      </a:r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2019-2030 годы»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5,0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300773"/>
              </p:ext>
            </p:extLst>
          </p:nvPr>
        </p:nvGraphicFramePr>
        <p:xfrm>
          <a:off x="179512" y="1559405"/>
          <a:ext cx="8676456" cy="5178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1810"/>
                <a:gridCol w="1071229"/>
                <a:gridCol w="999814"/>
                <a:gridCol w="963603"/>
              </a:tblGrid>
              <a:tr h="375251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2022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2023г</a:t>
                      </a:r>
                      <a:r>
                        <a:rPr lang="ru-RU" sz="2000" dirty="0" smtClean="0"/>
                        <a:t>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2024г</a:t>
                      </a:r>
                      <a:r>
                        <a:rPr lang="ru-RU" sz="2000" dirty="0" smtClean="0"/>
                        <a:t>.</a:t>
                      </a:r>
                      <a:endParaRPr lang="ru-RU" sz="2000" dirty="0"/>
                    </a:p>
                  </a:txBody>
                  <a:tcPr/>
                </a:tc>
              </a:tr>
              <a:tr h="68787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«Развитие муниципальной службы и информационное общество на 2019-2030 годы»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31,0</a:t>
                      </a:r>
                      <a:endParaRPr lang="ru-RU" sz="1800" dirty="0"/>
                    </a:p>
                  </a:txBody>
                  <a:tcPr/>
                </a:tc>
              </a:tr>
              <a:tr h="56608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Программа «Энергосбережение и повышение энергетической эффективности </a:t>
                      </a: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 2019-2030 годы»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0,0</a:t>
                      </a:r>
                      <a:endParaRPr lang="ru-RU" sz="1800" dirty="0"/>
                    </a:p>
                  </a:txBody>
                  <a:tcPr/>
                </a:tc>
              </a:tr>
              <a:tr h="750503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общественного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порядка и профилактика правонарушений на 2019-2030 годы»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800" dirty="0"/>
                    </a:p>
                  </a:txBody>
                  <a:tcPr/>
                </a:tc>
              </a:tr>
              <a:tr h="96940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«Управление муниципальными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финансами и создание условий для эффективного управления муниципальными финансами на 2019-2030 годы»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5824,8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5834,4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5830,3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</a:tr>
              <a:tr h="711518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«Управление муниципальным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Имуществом на 2019-2030 годы»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10,0</a:t>
                      </a:r>
                      <a:endParaRPr lang="ru-RU" sz="1800" dirty="0"/>
                    </a:p>
                  </a:txBody>
                  <a:tcPr/>
                </a:tc>
              </a:tr>
              <a:tr h="3546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Непрограммные расходы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221,8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452,3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678,3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3568" y="0"/>
            <a:ext cx="846043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Ленинского сельского поселения и непрограммным направлениям деятельности, на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2022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 и на плановый период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2023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2024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годов(ТЫС.РУБ.) </a:t>
            </a:r>
            <a:r>
              <a:rPr lang="ru-RU" sz="22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(ПРОДОЛЖЕНИЕ)</a:t>
            </a:r>
            <a:endParaRPr lang="ru-RU" sz="2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4826675"/>
            <a:ext cx="6912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Администрация Ленинского сельского поселения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Официальный сайт: 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http://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ленинскоепоселение.рф/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Телефон: 8 </a:t>
            </a:r>
            <a:r>
              <a:rPr lang="ru-RU" b="1" smtClean="0">
                <a:solidFill>
                  <a:schemeClr val="tx2">
                    <a:lumMod val="75000"/>
                  </a:schemeClr>
                </a:solidFill>
              </a:rPr>
              <a:t>(86376)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3-19-48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Адрес: 347460, Ростовская область, Зимовниковский район, п. Зимовники, ул. Ленина, 89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E-mail: 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sp13143@yandex.ru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Users\оля\YandexDisk\Скриншоты\2017-12-01_23-31-3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14422"/>
            <a:ext cx="9144001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548680"/>
            <a:ext cx="8568952" cy="270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жители Ленинского сельского поселения!</a:t>
            </a: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8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положениями бюджета нашего поселения на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2022-2024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годы.</a:t>
            </a:r>
            <a:endParaRPr lang="ru-RU" alt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Ленинского сельского поселения. </a:t>
            </a:r>
          </a:p>
        </p:txBody>
      </p:sp>
      <p:pic>
        <p:nvPicPr>
          <p:cNvPr id="15362" name="Picture 2" descr="C:\Users\Хеда\Desktop\yrqebP1InH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77072"/>
            <a:ext cx="5400600" cy="256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8097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 Ленинского сельского поселения Зимовниковского района 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2022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2023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2024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годов направлен на решение следующих ключевых задач: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7812360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эффективности бюджетной политики;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Соответствие финансовых возможностей Ленинского сельского поселения ключевым направлениям развития;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роли бюджетной политики для поддержки экономического роста;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прозрачности и открытости бюджетного процесса;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ü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980728"/>
            <a:ext cx="799288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«БЮДЖЕТ» (от старонормандского bougette – кошелек,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97152"/>
            <a:ext cx="392392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ДОХОДЫ </a:t>
            </a:r>
            <a:r>
              <a:rPr lang="ru-RU" b="1" dirty="0" smtClean="0">
                <a:solidFill>
                  <a:srgbClr val="002060"/>
                </a:solidFill>
              </a:rPr>
              <a:t>– поступающие в бюджет денежные средства : налоги юридических и физических лиц, административные платежи и сборы, безвозмездные поступления)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797152"/>
            <a:ext cx="3779912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РАСХОДЫ </a:t>
            </a:r>
            <a:r>
              <a:rPr lang="ru-RU" b="1" dirty="0" smtClean="0">
                <a:solidFill>
                  <a:srgbClr val="002060"/>
                </a:solidFill>
              </a:rPr>
              <a:t>– выплачиваемые из бюджета средства (социальные выплаты населению, финансовое обеспечение госучреждений, капитальное строительство и др.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051720" y="4005064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6300192" y="4005064"/>
            <a:ext cx="1080120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0"/>
            <a:ext cx="6010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Понятие «БЮДЖЕТ»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324544" y="0"/>
            <a:ext cx="9828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Гражданин, его участие в бюджетном процессе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328" y="1340768"/>
            <a:ext cx="60486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Помогает формировать доходную часть бюджета (например, налог на доходы физических лиц)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5445224"/>
            <a:ext cx="5940152" cy="11984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Получает социальные гарантии - расходная часть бюджета (образование, культура, здравоохранение, социальная поддержка и др.)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5976" y="2924944"/>
            <a:ext cx="3744416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139952" y="2060848"/>
            <a:ext cx="42484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 налогоплательщик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11960" y="4437112"/>
            <a:ext cx="43924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Как получатель социальных гарантий </a:t>
            </a:r>
            <a:endParaRPr lang="ru-RU" b="1" dirty="0"/>
          </a:p>
        </p:txBody>
      </p:sp>
      <p:pic>
        <p:nvPicPr>
          <p:cNvPr id="2050" name="Picture 2" descr="C:\Users\Хеда\Desktop\tsjr6cNuf_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856"/>
            <a:ext cx="2987824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67544" y="260648"/>
            <a:ext cx="835292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Основные параметры бюджета Ленинского сельского поселения на 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2022-2024 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Гг.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тыс.руб.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sz="28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Хеда\Desktop\ceUlqJFI8S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65104"/>
            <a:ext cx="4752528" cy="223224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95536" y="1412776"/>
            <a:ext cx="184731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1857364"/>
            <a:ext cx="1928826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2022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b="1" dirty="0" smtClean="0"/>
              <a:t>9800,8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 smtClean="0"/>
              <a:t>9800,8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43372" y="2276872"/>
            <a:ext cx="2071703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2023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г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9025,6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9025,6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00192" y="2780928"/>
            <a:ext cx="187064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2024г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8924,8</a:t>
            </a:r>
            <a:endParaRPr lang="ru-RU" dirty="0" smtClean="0"/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 smtClean="0"/>
              <a:t>8924,8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861048"/>
            <a:ext cx="46085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3 года дефицит равен 0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ОБЪЕМ ПОСТУПЛЕНИЙ ДОХОДОВ БЮДЖЕТА ЛЕНИНСКОГО СЕЛЬСКОГО ПОСЕЛЕНИЯ НА 2021 -2023 годы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934703"/>
              </p:ext>
            </p:extLst>
          </p:nvPr>
        </p:nvGraphicFramePr>
        <p:xfrm>
          <a:off x="-1" y="850597"/>
          <a:ext cx="9001157" cy="60074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72067"/>
                <a:gridCol w="214314"/>
                <a:gridCol w="1285884"/>
                <a:gridCol w="1285884"/>
                <a:gridCol w="1143008"/>
              </a:tblGrid>
              <a:tr h="354229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2022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2023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2024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</a:tr>
              <a:tr h="35422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НАЛОГОВЫЕ ДОХОДЫ И НЕНАЛОГОВЫЕ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7 657,5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7 681,8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7 700,8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i="1" dirty="0" smtClean="0"/>
                        <a:t>     в том числе</a:t>
                      </a:r>
                      <a:r>
                        <a:rPr lang="ru-RU" sz="1300" dirty="0" smtClean="0"/>
                        <a:t>: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НДФЛ, доходы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219,1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242,6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260,8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товары (работы, услуги), реализуемые на территории РФ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имущество физ.лиц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Единый сельскохозяйственный налог	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3 180,4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3 180,4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3 180,4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Земельный налог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3 417,2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3 417,2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3 417,2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Государственная пошлина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7,6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691,8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691,8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691,8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Платежи при пользовании природными ресурсами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оказания платных услуг (работ) и компенсации затрат государства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продажи материальных и нематериальных активов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Административные платежи и сборы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Штрафы, санкции, возмещение ущерба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12,5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БЕЗВОЗМЕЗДНЫЕ ПЛАТЕЖИ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2 143,3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1 343,8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1 224,0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ИТОГО</a:t>
                      </a:r>
                      <a:r>
                        <a:rPr lang="ru-RU" sz="1400" b="1" baseline="0" dirty="0" smtClean="0"/>
                        <a:t> (Д</a:t>
                      </a:r>
                      <a:r>
                        <a:rPr lang="ru-RU" sz="1400" b="1" dirty="0" smtClean="0"/>
                        <a:t>ОХОДЫ)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9 800,8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9 025,6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8 924,8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332656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ДОХОДОВ БЮДЖЕТА ЛЕНИНСКОГО СЕЛЬСКОГО ПОСЕЛЕНИЯ НА </a:t>
            </a:r>
            <a:r>
              <a:rPr lang="ru-RU" sz="2200" dirty="0" smtClean="0"/>
              <a:t>2022-2024 </a:t>
            </a:r>
            <a:r>
              <a:rPr lang="ru-RU" sz="2200" dirty="0" smtClean="0"/>
              <a:t>ГОДЫ (ТЫС.РУБ.)</a:t>
            </a:r>
            <a:endParaRPr lang="ru-RU" sz="22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82920999"/>
              </p:ext>
            </p:extLst>
          </p:nvPr>
        </p:nvGraphicFramePr>
        <p:xfrm>
          <a:off x="683568" y="1102097"/>
          <a:ext cx="7920880" cy="5135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60648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СТРУКТУРА НАЛОГОВЫХ И НЕНАЛОГОВЫХ ДОХОДОВ БЮДЖЕТА ЛЕНИНСКОГО СЕЛЬСКОГО ПОСЕЛЕНИЯ НА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2022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2024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ГОДЫ (тыс.руб.)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77033094"/>
              </p:ext>
            </p:extLst>
          </p:nvPr>
        </p:nvGraphicFramePr>
        <p:xfrm>
          <a:off x="0" y="1484784"/>
          <a:ext cx="896448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827</Words>
  <Application>Microsoft Office PowerPoint</Application>
  <PresentationFormat>Экран (4:3)</PresentationFormat>
  <Paragraphs>236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Бюджет  Ленинского сельского поселения Зимовниковского района на 2022 год и на плановый период 2023 и 2024 годов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UserPC</cp:lastModifiedBy>
  <cp:revision>88</cp:revision>
  <dcterms:created xsi:type="dcterms:W3CDTF">2017-12-11T11:43:42Z</dcterms:created>
  <dcterms:modified xsi:type="dcterms:W3CDTF">2022-01-19T10:54:44Z</dcterms:modified>
</cp:coreProperties>
</file>