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4F54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Доходы всего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5.6053667648039145E-2"/>
                  <c:y val="-0.32495304678891035"/>
                </c:manualLayout>
              </c:layout>
              <c:showVal val="1"/>
            </c:dLbl>
            <c:dLbl>
              <c:idx val="1"/>
              <c:layout>
                <c:manualLayout>
                  <c:x val="4.1277919474668287E-2"/>
                  <c:y val="-0.23680154249030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16387.2</c:v>
                </c:pt>
                <c:pt idx="1">
                  <c:v>16573.400000000001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78336768"/>
        <c:axId val="78338304"/>
        <c:axId val="0"/>
      </c:bar3DChart>
      <c:catAx>
        <c:axId val="78336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78338304"/>
        <c:crosses val="autoZero"/>
        <c:auto val="1"/>
        <c:lblAlgn val="ctr"/>
        <c:lblOffset val="100"/>
      </c:catAx>
      <c:valAx>
        <c:axId val="78338304"/>
        <c:scaling>
          <c:orientation val="minMax"/>
        </c:scaling>
        <c:delete val="1"/>
        <c:axPos val="l"/>
        <c:numFmt formatCode="General" sourceLinked="1"/>
        <c:tickLblPos val="none"/>
        <c:crossAx val="78336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44941664017703E-2"/>
          <c:y val="0.37852059647693481"/>
          <c:w val="0.86449834587174279"/>
          <c:h val="0.534585354713673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3779.7</c:v>
                </c:pt>
                <c:pt idx="1">
                  <c:v>481.6</c:v>
                </c:pt>
                <c:pt idx="2">
                  <c:v>1990.5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6.2582963950599896E-2"/>
          <c:y val="4.5485378167857839E-2"/>
          <c:w val="0.82451003833712522"/>
          <c:h val="0.25937032128705328"/>
        </c:manualLayout>
      </c:layout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3.5416666666666666E-2"/>
                  <c:y val="-0.2750000000000000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125E-2"/>
                  <c:y val="-0.1906249999999998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18484.7</c:v>
                </c:pt>
                <c:pt idx="1">
                  <c:v>16284.2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97226752"/>
        <c:axId val="97228288"/>
        <c:axId val="0"/>
      </c:bar3DChart>
      <c:catAx>
        <c:axId val="972267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97228288"/>
        <c:crosses val="autoZero"/>
        <c:auto val="1"/>
        <c:lblAlgn val="ctr"/>
        <c:lblOffset val="100"/>
      </c:catAx>
      <c:valAx>
        <c:axId val="97228288"/>
        <c:scaling>
          <c:orientation val="minMax"/>
        </c:scaling>
        <c:delete val="1"/>
        <c:axPos val="l"/>
        <c:numFmt formatCode="0%" sourceLinked="1"/>
        <c:tickLblPos val="none"/>
        <c:crossAx val="972267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8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6">
                  <a:lumMod val="75000"/>
                </a:schemeClr>
              </a:solidFill>
            </a:rPr>
            <a:t>88,1</a:t>
          </a:r>
        </a:p>
        <a:p xmlns:a="http://schemas.openxmlformats.org/drawingml/2006/main">
          <a:endParaRPr lang="ru-RU" sz="2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p04048@donpac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Отчет об исполнении  бюджета Ленинского сельского поселения Зимовниковского района за 2019 год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ЦЕЛЕВЫХ ПРОГРАММ </a:t>
            </a:r>
            <a:r>
              <a:rPr lang="ru-RU" sz="2800" b="1" dirty="0" smtClean="0">
                <a:solidFill>
                  <a:srgbClr val="FF0000"/>
                </a:solidFill>
              </a:rPr>
              <a:t>(ПРОДОЛЖЕНИЕ)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40768"/>
          <a:ext cx="8784976" cy="3730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6155"/>
                <a:gridCol w="1312355"/>
                <a:gridCol w="1458172"/>
                <a:gridCol w="1348294"/>
              </a:tblGrid>
              <a:tr h="8286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1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 и рациональное природопользование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1463,4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1463,4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6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качественными жилищно-коммунальными услугами населения Ленинского сельского поселения»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12292,6 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10472,1 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2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территорий от чрезвычайных ситуаций, обеспечение пожарной безопасности и безопасности людей на водных объектах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оля\YandexDisk\Скриншоты\2017-12-01_23-31-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1" cy="2133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8316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Администрация Ленинского сельского поселения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Официальный сайт: </a:t>
            </a:r>
            <a:r>
              <a:rPr lang="fr-FR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http://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ленинскоепоселение.рф/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Телефон: 8 (86397) 3-19-48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Адрес: 347460, Ростовская область, Зимовниковский район, х. Ленинский, ул. Мира, 38 а</a:t>
            </a:r>
          </a:p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E-mail: </a:t>
            </a:r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/>
              </a:rPr>
              <a:t>sp13143@yandex.ru</a:t>
            </a:r>
            <a:endParaRPr lang="ru-RU" sz="20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Ленинского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rgbClr val="34411B"/>
                </a:solidFill>
              </a:rPr>
              <a:t>Представляем Вашему вниманию Отчет об исполнении  бюджета Ленинского сельского поселения Зимовниковского района за 2019 год.</a:t>
            </a:r>
          </a:p>
          <a:p>
            <a:pPr algn="just"/>
            <a:r>
              <a:rPr lang="ru-RU" sz="2800" b="1" dirty="0" smtClean="0">
                <a:solidFill>
                  <a:srgbClr val="34411B"/>
                </a:solidFill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800" b="1" dirty="0">
              <a:solidFill>
                <a:srgbClr val="3441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ОСНОВНЫЕ ПАРАМЕТРЫ ИСПОЛНЕНИЯ  БЮДЖЕТА ЛЕНИНСКОГО СЕЛЬСКОГО ПОСЕЛЕНИЯ ЗА 2017 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/>
                <a:gridCol w="1538035"/>
                <a:gridCol w="1383704"/>
                <a:gridCol w="1902098"/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16387,2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16573,4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101,1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18484,7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16284,2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88,1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Дефицит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2097,5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289,2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://zuzino.mos.ru/upload/medialibrary/d03/byudzhe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4194984" cy="206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ЛЕНИНСКОГО СЕЛЬСКОГО ПОСЕЛЕНИЯ ЗА 2019 ГОД ПО ДОХОДАМ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7544" y="1916832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1412776"/>
          <a:ext cx="8640959" cy="35400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782560"/>
                <a:gridCol w="698159"/>
                <a:gridCol w="1008112"/>
                <a:gridCol w="1152128"/>
              </a:tblGrid>
              <a:tr h="459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План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Поступило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Отклонения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6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5191,5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5377,7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186,2</a:t>
                      </a:r>
                      <a:endParaRPr lang="ru-RU" sz="15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8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доходы физических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484,9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861,9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377,0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1308,2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1212,7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-95,5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84,4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127,6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43,6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3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2879,5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2509,8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-369,7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-2,7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918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сдачи в аренду имущества, находящегося в государственной и муниципальной собственности доходы от использования имущества, находящегося в государственной и муниципальной собственности 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382,8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613,2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230,4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Штрафы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45,6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48,8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  <a:tr h="22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5301208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*</a:t>
            </a:r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Анализ исполнения собственных доходов бюджета поселения за 2019 год свидетельствует  о том, что план по указанным доходам   выполнен   на  101,1%</a:t>
            </a:r>
            <a:endParaRPr lang="ru-RU" sz="1700" b="1" i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НАЛОГОВЫХ И НЕНАЛОГОВЫХ ДОХОДОВ БЮДЖЕТА ЛЕНИНСКОГО СЕЛЬСКОГО ПОСЕЛЕНИЯ ЗА 2019 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124744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1008112"/>
                <a:gridCol w="1008112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План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Факт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Исполнение(%)</a:t>
                      </a:r>
                      <a:endParaRPr lang="ru-RU" sz="2000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4331,6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1990,5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2013,3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2013,3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83,3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83,3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11195,7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11195,7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ЛЕНИНСКОГО СЕЛЬСКОГО ПОСЕЛЕНИЯ ЗА 2019 ГОД ПО РАСХОДАМ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03648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340768"/>
          <a:ext cx="8352927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984742"/>
                <a:gridCol w="1319513"/>
              </a:tblGrid>
              <a:tr h="61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Исполнение(%)</a:t>
                      </a:r>
                      <a:endParaRPr lang="ru-RU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18484,7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16284,2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88,1</a:t>
                      </a:r>
                      <a:endParaRPr lang="ru-RU" b="1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4204,8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3883,1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92,4</a:t>
                      </a:r>
                      <a:endParaRPr lang="ru-RU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83,3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100</a:t>
                      </a:r>
                    </a:p>
                  </a:txBody>
                  <a:tcPr/>
                </a:tc>
              </a:tr>
              <a:tr h="65261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ЧС, гражданская оборона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47,0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15,8</a:t>
                      </a:r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33,6</a:t>
                      </a:r>
                    </a:p>
                    <a:p>
                      <a:endParaRPr lang="ru-RU" b="0" dirty="0"/>
                    </a:p>
                  </a:txBody>
                  <a:tcPr/>
                </a:tc>
              </a:tr>
              <a:tr h="59659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национальной экономики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143,3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95,5</a:t>
                      </a:r>
                      <a:endParaRPr lang="ru-RU" b="0" dirty="0"/>
                    </a:p>
                  </a:txBody>
                  <a:tcPr/>
                </a:tc>
              </a:tr>
              <a:tr h="2777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Коммунальное хозяйство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9680,1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9680,1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2616,4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791,9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30,3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1463,5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1463,5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100</a:t>
                      </a:r>
                      <a:endParaRPr lang="ru-RU" b="0" dirty="0"/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0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СТРУКТУРА И ОБЪЕМ РАСХОДОВ БЮДЖЕТА ЛЕНИНСКОГО СЕЛЬСКОГО ПОСЕЛЕНИЯ ЗА 2019 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 ЦЕЛЕВЫХ ПРОГРАММ ЗА 2019 ГОД </a:t>
            </a:r>
            <a:r>
              <a:rPr lang="ru-RU" sz="2800" b="1" dirty="0" smtClean="0">
                <a:solidFill>
                  <a:srgbClr val="FFC000"/>
                </a:solidFill>
              </a:rPr>
              <a:t>(тыс. 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412776"/>
          <a:ext cx="8640960" cy="46655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9659"/>
                <a:gridCol w="1290842"/>
                <a:gridCol w="1434268"/>
                <a:gridCol w="1326191"/>
              </a:tblGrid>
              <a:tr h="756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0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18233,2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16032,6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8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4128,1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3833,7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5,0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59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«Энергосбережение и повышение энергетической эффективности на 2014-2020 годы»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службы и информационное общество»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110,0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77,9</a:t>
                      </a:r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</a:p>
                    <a:p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515</Words>
  <Application>Microsoft Office PowerPoint</Application>
  <PresentationFormat>Экран (4:3)</PresentationFormat>
  <Paragraphs>193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для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</cp:lastModifiedBy>
  <cp:revision>13</cp:revision>
  <dcterms:created xsi:type="dcterms:W3CDTF">2018-03-07T10:41:26Z</dcterms:created>
  <dcterms:modified xsi:type="dcterms:W3CDTF">2020-02-20T06:12:48Z</dcterms:modified>
</cp:coreProperties>
</file>