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1" r:id="rId10"/>
    <p:sldId id="262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411B"/>
    <a:srgbClr val="4F540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2814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Доходы всего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'Лист1'!$B$1</c:f>
              <c:strCache>
                <c:ptCount val="1"/>
                <c:pt idx="0">
                  <c:v>Доходы</c:v>
                </c:pt>
              </c:strCache>
            </c:strRef>
          </c:tx>
          <c:dLbls>
            <c:dLbl>
              <c:idx val="0"/>
              <c:layout>
                <c:manualLayout>
                  <c:x val="5.6053667648039117E-2"/>
                  <c:y val="-0.32495304678891029"/>
                </c:manualLayout>
              </c:layout>
              <c:showVal val="1"/>
            </c:dLbl>
            <c:dLbl>
              <c:idx val="1"/>
              <c:layout>
                <c:manualLayout>
                  <c:x val="4.1277919474668294E-2"/>
                  <c:y val="-0.2368015424903042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'Лист1'!$A$2:$A$3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'Лист1'!$B$2:$B$3</c:f>
              <c:numCache>
                <c:formatCode>General</c:formatCode>
                <c:ptCount val="2"/>
                <c:pt idx="0">
                  <c:v>9497.2000000000007</c:v>
                </c:pt>
                <c:pt idx="1">
                  <c:v>6253.3</c:v>
                </c:pt>
              </c:numCache>
            </c:numRef>
          </c:val>
        </c:ser>
        <c:dLbls>
          <c:showVal val="1"/>
        </c:dLbls>
        <c:gapWidth val="95"/>
        <c:gapDepth val="95"/>
        <c:shape val="cylinder"/>
        <c:axId val="40221312"/>
        <c:axId val="67854720"/>
        <c:axId val="0"/>
      </c:bar3DChart>
      <c:catAx>
        <c:axId val="4022131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solidFill>
                  <a:schemeClr val="accent2">
                    <a:lumMod val="50000"/>
                  </a:schemeClr>
                </a:solidFill>
              </a:defRPr>
            </a:pPr>
            <a:endParaRPr lang="ru-RU"/>
          </a:p>
        </c:txPr>
        <c:crossAx val="67854720"/>
        <c:crosses val="autoZero"/>
        <c:auto val="1"/>
        <c:lblAlgn val="ctr"/>
        <c:lblOffset val="100"/>
      </c:catAx>
      <c:valAx>
        <c:axId val="67854720"/>
        <c:scaling>
          <c:orientation val="minMax"/>
        </c:scaling>
        <c:delete val="1"/>
        <c:axPos val="l"/>
        <c:numFmt formatCode="General" sourceLinked="1"/>
        <c:tickLblPos val="none"/>
        <c:crossAx val="402213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9.3449416640177058E-2"/>
          <c:y val="0.3785205964769347"/>
          <c:w val="0.86449834587174312"/>
          <c:h val="0.534585354713673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3779.7</c:v>
                </c:pt>
                <c:pt idx="1">
                  <c:v>481.6</c:v>
                </c:pt>
                <c:pt idx="2">
                  <c:v>1990.5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6.2582963950599854E-2"/>
          <c:y val="4.5485378167857873E-2"/>
          <c:w val="0.82451003833712522"/>
          <c:h val="0.25937032128705295"/>
        </c:manualLayout>
      </c:layout>
      <c:txPr>
        <a:bodyPr/>
        <a:lstStyle/>
        <a:p>
          <a:pPr>
            <a:defRPr b="1">
              <a:solidFill>
                <a:schemeClr val="accent6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dLbls>
            <c:dLbl>
              <c:idx val="0"/>
              <c:layout>
                <c:manualLayout>
                  <c:x val="3.5416666666666666E-2"/>
                  <c:y val="-0.2750000000000000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3.125E-2"/>
                  <c:y val="-0.19062499999999991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defRPr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12850.9</c:v>
                </c:pt>
                <c:pt idx="1">
                  <c:v>7853.9</c:v>
                </c:pt>
              </c:numCache>
            </c:numRef>
          </c:val>
        </c:ser>
        <c:dLbls>
          <c:showVal val="1"/>
        </c:dLbls>
        <c:gapWidth val="95"/>
        <c:gapDepth val="95"/>
        <c:shape val="cylinder"/>
        <c:axId val="69921024"/>
        <c:axId val="67776512"/>
        <c:axId val="0"/>
      </c:bar3DChart>
      <c:catAx>
        <c:axId val="6992102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67776512"/>
        <c:crosses val="autoZero"/>
        <c:auto val="1"/>
        <c:lblAlgn val="ctr"/>
        <c:lblOffset val="100"/>
      </c:catAx>
      <c:valAx>
        <c:axId val="67776512"/>
        <c:scaling>
          <c:orientation val="minMax"/>
        </c:scaling>
        <c:delete val="1"/>
        <c:axPos val="l"/>
        <c:numFmt formatCode="General" sourceLinked="1"/>
        <c:tickLblPos val="none"/>
        <c:crossAx val="69921024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2800" b="1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0.66149</cdr:x>
      <cdr:y>0.17719</cdr:y>
    </cdr:from>
    <cdr:to>
      <cdr:x>0.81505</cdr:x>
      <cdr:y>0.31893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32448" y="720080"/>
          <a:ext cx="93610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accent6">
                  <a:lumMod val="75000"/>
                </a:schemeClr>
              </a:solidFill>
            </a:rPr>
            <a:t>61,1%</a:t>
          </a:r>
          <a:endParaRPr lang="ru-RU" sz="24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p04048@donpac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085184"/>
            <a:ext cx="8424936" cy="158417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Отчет об исполнении  бюджета Ленинского сельского поселения Зимовниковского района за 2017 год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22" name="AutoShape 2" descr="https://lucidgypsy.files.wordpress.com/2013/12/sky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 для граждан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80528" y="0"/>
            <a:ext cx="9324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РАСХОДЫ БЮДЖЕТА ПОСЕЛЕНИЯ В РАМКАХ МУНИЦИПАЛЬНЫХ ЦЕЛЕВЫХ ПРОГРАММ </a:t>
            </a:r>
            <a:r>
              <a:rPr lang="ru-RU" sz="2800" b="1" dirty="0" smtClean="0">
                <a:solidFill>
                  <a:srgbClr val="FF0000"/>
                </a:solidFill>
              </a:rPr>
              <a:t>(ПРОДОЛЖЕНИЕ)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340768"/>
          <a:ext cx="8784976" cy="37300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66155"/>
                <a:gridCol w="1312355"/>
                <a:gridCol w="1458172"/>
                <a:gridCol w="1348294"/>
              </a:tblGrid>
              <a:tr h="8286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Годовые назначения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Кассовое исполнение с начала года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en-US" sz="16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315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«Охрана окружающей среды и рациональное природопользование на 2014-2020 годы»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55 200,00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25 200,00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45,7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524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культуры»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1 075 561,36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1 075 561,36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869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«Обеспечение качественными жилищно-коммунальными услугами населения Ленинского сельского поселения»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5 326 939,83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715 663,43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13,4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7423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«Защита населения и территорий от чрезвычайных ситуаций, обеспечение пожарной безопасности и безопасности людей на водных объектах на 2014-2020 годы»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95 600,00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95 341,00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042118"/>
            <a:ext cx="91440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50" b="1" i="1" dirty="0" smtClean="0">
                <a:solidFill>
                  <a:srgbClr val="002060"/>
                </a:solidFill>
              </a:rPr>
              <a:t>*Муниципальная  целевая программа «Развитие культуры» частично финансировалась  за счет  средств областного бюджета (годовое назначение - 94 975, </a:t>
            </a:r>
            <a:r>
              <a:rPr lang="ru-RU" sz="1550" b="1" i="1" dirty="0" smtClean="0">
                <a:solidFill>
                  <a:srgbClr val="002060"/>
                </a:solidFill>
              </a:rPr>
              <a:t>кас</a:t>
            </a:r>
            <a:r>
              <a:rPr lang="ru-RU" sz="1550" b="1" i="1" dirty="0" smtClean="0">
                <a:solidFill>
                  <a:srgbClr val="002060"/>
                </a:solidFill>
              </a:rPr>
              <a:t>. исполнение - 94 975). Финансирование муниципальной целевой программы «Обеспечение качественными жилищно-коммунальными услугами населения Ленинского сельского поселения»  также частично возлагалось на областной бюджет(годовое назначение - 2 092 500), но не было исполнено (</a:t>
            </a:r>
            <a:r>
              <a:rPr lang="ru-RU" sz="1550" b="1" i="1" dirty="0" smtClean="0">
                <a:solidFill>
                  <a:srgbClr val="002060"/>
                </a:solidFill>
              </a:rPr>
              <a:t>кас</a:t>
            </a:r>
            <a:r>
              <a:rPr lang="ru-RU" sz="1550" b="1" i="1" dirty="0" smtClean="0">
                <a:solidFill>
                  <a:srgbClr val="002060"/>
                </a:solidFill>
              </a:rPr>
              <a:t>. исполнение - 0). Все остальные программы финансировались в пределах расходов местного бюджета.</a:t>
            </a:r>
            <a:endParaRPr lang="ru-RU" sz="155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оля\YandexDisk\Скриншоты\2017-12-01_23-31-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9144001" cy="2133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919008"/>
            <a:ext cx="8316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Администрация Ленинского сельского поселения</a:t>
            </a:r>
          </a:p>
          <a:p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Официальный сайт: </a:t>
            </a:r>
            <a:r>
              <a:rPr lang="fr-FR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http://</a:t>
            </a:r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ленинскоепоселение.рф</a:t>
            </a:r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/</a:t>
            </a:r>
          </a:p>
          <a:p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Телефон: 8 (86397) 3-19-48</a:t>
            </a:r>
          </a:p>
          <a:p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Адрес: 347460, Ростовская область, Зимовниковский район, х. Ленинский, ул. </a:t>
            </a:r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Мира, 38 а</a:t>
            </a:r>
            <a:endParaRPr lang="ru-RU" sz="20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E-mail</a:t>
            </a:r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: </a:t>
            </a:r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hlinkClick r:id="rId4"/>
              </a:rPr>
              <a:t>sp13143@yandex.ru</a:t>
            </a:r>
            <a:endParaRPr lang="ru-RU" sz="20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55576" y="188640"/>
            <a:ext cx="748883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alt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Ленинского сельского поселения!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44824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r>
              <a:rPr lang="ru-RU" sz="2800" b="1" dirty="0" smtClean="0">
                <a:solidFill>
                  <a:srgbClr val="34411B"/>
                </a:solidFill>
              </a:rPr>
              <a:t>Представляем Вашему вниманию Отчет об исполнении  бюджета Ленинского сельского поселения Зимовниковского района за 2017 год.</a:t>
            </a:r>
          </a:p>
          <a:p>
            <a:pPr algn="just"/>
            <a:r>
              <a:rPr lang="ru-RU" sz="2800" b="1" dirty="0" smtClean="0">
                <a:solidFill>
                  <a:srgbClr val="34411B"/>
                </a:solidFill>
              </a:rPr>
              <a:t>        Бюджет для граждан нацелен на получение обратной связи от жителей поселения, которых волнуют проблемы муниципальных финансов. Надеемся, что представление бюджета в понятной для жителей форме повысит уровень общественного участия граждан в бюджетном процессе.</a:t>
            </a:r>
            <a:endParaRPr lang="ru-RU" sz="2800" b="1" dirty="0">
              <a:solidFill>
                <a:srgbClr val="34411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8892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ОСНОВНЫЕ ПАРАМЕТРЫ ИСПОЛНЕНИЯ  БЮДЖЕТА ЛЕНИНСКОГО СЕЛЬСКОГО ПОСЕЛЕНИЯ ЗА 2017 ГОД (ТЫС.РУБ.)</a:t>
            </a:r>
            <a:endParaRPr lang="ru-RU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15616" y="1844824"/>
          <a:ext cx="7200800" cy="220740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76963"/>
                <a:gridCol w="1538035"/>
                <a:gridCol w="1383704"/>
                <a:gridCol w="1902098"/>
              </a:tblGrid>
              <a:tr h="83580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Показатель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План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Факт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Исполнение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(%)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14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Доход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9497,2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6253,3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65,8 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14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Расход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12850,9 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7853,9 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61,1 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14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Дефицит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3353,7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1600,6 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4" descr="http://zuzino.mos.ru/upload/medialibrary/d03/byudzhet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509120"/>
            <a:ext cx="4194984" cy="2065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332656"/>
            <a:ext cx="8344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ИСПОЛНЕНИЕ БЮДЖЕТА ЛЕНИНСКОГО СЕЛЬСКОГО ПОСЕЛЕНИЯ ЗА 2017 ГОД ПО ДОХОДАМ (ТЫС.РУБ.)</a:t>
            </a:r>
            <a:endParaRPr lang="ru-RU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67544" y="1916832"/>
          <a:ext cx="374441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3635896" y="1916832"/>
          <a:ext cx="550810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9" y="1412776"/>
          <a:ext cx="8640959" cy="331236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782560"/>
                <a:gridCol w="698159"/>
                <a:gridCol w="1008112"/>
                <a:gridCol w="1152128"/>
              </a:tblGrid>
              <a:tr h="4590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План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Поступило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Отклонения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</a:tr>
              <a:tr h="263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5165,6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4262,8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-902,8</a:t>
                      </a:r>
                      <a:endParaRPr lang="ru-RU" sz="15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</a:tr>
              <a:tr h="289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Налог на доходы физических </a:t>
                      </a:r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лиц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154,3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710,4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556,1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</a:tr>
              <a:tr h="229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Единый сельскохозяйственный налог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1928,8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299,7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-1629,1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</a:tr>
              <a:tr h="229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Налог на имущество физических лиц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51,0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100,4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49,4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</a:tr>
              <a:tr h="234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Земельный налог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2972,8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2633,6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-339,2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</a:tr>
              <a:tr h="229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Государственная пошлина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6,0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2,4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-3,6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</a:tr>
              <a:tr h="9181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Доходы от сдачи в аренду имущества, находящегося в государственной и муниципальной собственности доходы от использования имущества, находящегося в государственной и муниципальной собственности  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10,7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145,2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134,5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</a:tr>
              <a:tr h="229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Штрафы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42,0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336,4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294,4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</a:tr>
              <a:tr h="229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Земельный налог по обязат. на 01.01.2006г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33,2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33,2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5301208"/>
            <a:ext cx="856895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*</a:t>
            </a:r>
            <a:r>
              <a:rPr lang="ru-RU" sz="1700" b="1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Анализ исполнения собственных доходов бюджета поселения за 2017 год свидетельствует  о том, что план по указанным доходам  не выполнен   на сумму  902,8  тыс. руб.</a:t>
            </a:r>
            <a:endParaRPr lang="ru-RU" sz="1700" b="1" i="1" dirty="0">
              <a:solidFill>
                <a:schemeClr val="tx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СТРУКТУРА И ОБЪЕМ НАЛОГОВЫХ И НЕНАЛОГОВЫХ ДОХОДОВ БЮДЖЕТА ЛЕНИНСКОГО СЕЛЬСКОГО ПОСЕЛЕНИЯ ЗА 2017 ГОД (ТЫС.РУБ.)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396552" y="0"/>
            <a:ext cx="100091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СТРУКТУРА И ОБЪЕМ БЕЗВОЗМЕЗДНЫХ ПОСТУПЛЕНИЙ (ТЫС.РУБ.)  </a:t>
            </a:r>
            <a:endParaRPr lang="ru-RU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1124744"/>
          <a:ext cx="8352928" cy="41346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52528"/>
                <a:gridCol w="1008112"/>
                <a:gridCol w="1008112"/>
                <a:gridCol w="1584176"/>
              </a:tblGrid>
              <a:tr h="648072">
                <a:tc>
                  <a:txBody>
                    <a:bodyPr/>
                    <a:lstStyle/>
                    <a:p>
                      <a:pPr algn="l"/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j-lt"/>
                        </a:rPr>
                        <a:t>План</a:t>
                      </a:r>
                      <a:endParaRPr lang="ru-RU" sz="20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j-lt"/>
                        </a:rPr>
                        <a:t>Факт</a:t>
                      </a:r>
                      <a:endParaRPr lang="ru-RU" sz="20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j-lt"/>
                        </a:rPr>
                        <a:t>Исполнение(%)</a:t>
                      </a:r>
                      <a:endParaRPr lang="ru-RU" sz="20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443888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ВСЕГО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4331,6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1990,5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46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83264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 на выравнивание уровня бюджетной обеспеченности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1712,1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1712,1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54493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на осуществление полномочий по первичному воинскому учету  на территориях,  где отсутствуют военные комиссариаты 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173,3 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69,3 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40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13845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на выполнение передаваемых полномочий субъектов РФ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0,2 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0,2 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20806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 межбюджетные трансферты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2446,0 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208,9 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8,5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188640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ИСПОЛНЕНИЕ БЮДЖЕТА ЛЕНИНСКОГО СЕЛЬСКОГО ПОСЕЛЕНИЯ ЗА 2017 ГОД ПО РАСХОДАМ (ТЫС.РУБ.)</a:t>
            </a:r>
            <a:endParaRPr lang="ru-RU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403648" y="148478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1340768"/>
          <a:ext cx="8352927" cy="50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/>
                <a:gridCol w="1008112"/>
                <a:gridCol w="864096"/>
                <a:gridCol w="1440159"/>
              </a:tblGrid>
              <a:tr h="6127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Исполнение(%)</a:t>
                      </a:r>
                      <a:endParaRPr lang="ru-RU" dirty="0"/>
                    </a:p>
                  </a:txBody>
                  <a:tcPr/>
                </a:tc>
              </a:tr>
              <a:tr h="35013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ВСЕГО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12850,9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7853,9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61,1</a:t>
                      </a:r>
                      <a:endParaRPr lang="ru-RU" b="1" dirty="0"/>
                    </a:p>
                  </a:txBody>
                  <a:tcPr/>
                </a:tc>
              </a:tr>
              <a:tr h="290304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Общегосударственные вопросы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4504,0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4361,1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96,8</a:t>
                      </a:r>
                      <a:endParaRPr lang="ru-RU" b="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Национальная оборона</a:t>
                      </a:r>
                      <a:endParaRPr lang="ru-RU" sz="18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173,3 </a:t>
                      </a:r>
                      <a:endParaRPr lang="ru-RU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69,3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40</a:t>
                      </a:r>
                    </a:p>
                  </a:txBody>
                  <a:tcPr/>
                </a:tc>
              </a:tr>
              <a:tr h="652616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Защита населения и территории от ЧС, гражданская оборона 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95,6 </a:t>
                      </a:r>
                      <a:endParaRPr lang="ru-RU" b="0" dirty="0" smtClean="0"/>
                    </a:p>
                    <a:p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95,3 </a:t>
                      </a:r>
                      <a:endParaRPr lang="ru-RU" b="0" dirty="0" smtClean="0"/>
                    </a:p>
                    <a:p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100</a:t>
                      </a:r>
                    </a:p>
                    <a:p>
                      <a:endParaRPr lang="ru-RU" b="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Дорожное хозяйство</a:t>
                      </a:r>
                      <a:endParaRPr lang="ru-RU" sz="18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3388,6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1111,9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32,8</a:t>
                      </a:r>
                      <a:endParaRPr lang="ru-RU" b="0" dirty="0"/>
                    </a:p>
                  </a:txBody>
                  <a:tcPr/>
                </a:tc>
              </a:tr>
              <a:tr h="596592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Другие вопросы в области национальной экономики 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180,6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145,2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80,4</a:t>
                      </a:r>
                      <a:endParaRPr lang="ru-RU" b="0" dirty="0"/>
                    </a:p>
                  </a:txBody>
                  <a:tcPr/>
                </a:tc>
              </a:tr>
              <a:tr h="35013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Благоустройство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3128,9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715,7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29</a:t>
                      </a:r>
                      <a:endParaRPr lang="ru-RU" b="0" dirty="0"/>
                    </a:p>
                  </a:txBody>
                  <a:tcPr/>
                </a:tc>
              </a:tr>
              <a:tr h="35013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1189,6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1189,6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100</a:t>
                      </a:r>
                      <a:endParaRPr lang="ru-RU" b="0" dirty="0"/>
                    </a:p>
                  </a:txBody>
                  <a:tcPr/>
                </a:tc>
              </a:tr>
              <a:tr h="35013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160,0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105,2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65,8</a:t>
                      </a:r>
                      <a:endParaRPr lang="ru-RU" b="0" dirty="0"/>
                    </a:p>
                  </a:txBody>
                  <a:tcPr/>
                </a:tc>
              </a:tr>
              <a:tr h="35013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Физическая культура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30,0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23,4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78</a:t>
                      </a:r>
                      <a:endParaRPr lang="ru-RU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18864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СТРУКТУРА И ОБЪЕМ РАСХОДОВ БЮДЖЕТА ЛЕНИНСКОГО СЕЛЬСКОГО ПОСЕЛЕНИЯ ЗА 2017 (ТЫС.РУБ.)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8126" y="0"/>
            <a:ext cx="90458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РАСХОДЫ БЮДЖЕТА ПОСЕЛЕНИЯ В РАМКАХ МУНИЦИПАЛЬНЫХ  ЦЕЛЕВЫХ ПРОГРАММ ЗА 2017 ГОД (РУБ.)</a:t>
            </a:r>
            <a:endParaRPr lang="ru-RU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412776"/>
          <a:ext cx="8640960" cy="50761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89659"/>
                <a:gridCol w="1290842"/>
                <a:gridCol w="1434268"/>
                <a:gridCol w="1326191"/>
              </a:tblGrid>
              <a:tr h="7568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Годовые назначения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Кассовое исполнение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en-US" sz="16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105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ПО ПРОГРАММАМ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11 076 801,19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6 238 765,18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56,3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789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«Управление муниципальными финансами и создание условий для эффективного управления муниципальными финансами»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4 384 500,00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4 236 295,39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96,6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052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транспортной системы»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39 000,00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182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«Обеспечение общественного порядка и противодействие преступности»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5 000,00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5 000,00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259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«Энергосбережение и повышение энергетической эффективности на 2014-2020 годы»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174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муниципальной службы и информационное общество»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65 000,00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62 304,00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95,9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17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физической культуры и спорта»</a:t>
                      </a:r>
                    </a:p>
                    <a:p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30 000,00</a:t>
                      </a:r>
                    </a:p>
                    <a:p>
                      <a:pPr algn="ctr" fontAlgn="t"/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23 400,00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2633</TotalTime>
  <Words>640</Words>
  <Application>Microsoft Office PowerPoint</Application>
  <PresentationFormat>Экран (4:3)</PresentationFormat>
  <Paragraphs>202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Бюджет для граждан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Семейка Соитовых!</dc:creator>
  <cp:lastModifiedBy>user</cp:lastModifiedBy>
  <cp:revision>5</cp:revision>
  <dcterms:created xsi:type="dcterms:W3CDTF">2018-03-07T10:41:26Z</dcterms:created>
  <dcterms:modified xsi:type="dcterms:W3CDTF">2018-03-16T05:02:53Z</dcterms:modified>
</cp:coreProperties>
</file>