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Доходы всего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053667648039145E-2"/>
                  <c:y val="-0.3249530467889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277919474668287E-2"/>
                  <c:y val="-0.2368015424903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8037.7</c:v>
                </c:pt>
                <c:pt idx="1">
                  <c:v>9088.4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4314240"/>
        <c:axId val="117715712"/>
        <c:axId val="0"/>
      </c:bar3DChart>
      <c:catAx>
        <c:axId val="114314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17715712"/>
        <c:crosses val="autoZero"/>
        <c:auto val="1"/>
        <c:lblAlgn val="ctr"/>
        <c:lblOffset val="100"/>
        <c:noMultiLvlLbl val="0"/>
      </c:catAx>
      <c:valAx>
        <c:axId val="11771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31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941664017703E-2"/>
          <c:y val="0.37852059647693481"/>
          <c:w val="0.86449834587174279"/>
          <c:h val="0.53458535471367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5027.6000000000004</c:v>
                </c:pt>
                <c:pt idx="1">
                  <c:v>921.8</c:v>
                </c:pt>
                <c:pt idx="2">
                  <c:v>3213.4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582963950599896E-2"/>
          <c:y val="4.5485378167857839E-2"/>
          <c:w val="0.82451003833712522"/>
          <c:h val="0.25937032128705328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E-2"/>
                  <c:y val="-0.1906249999999998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10424.5</c:v>
                </c:pt>
                <c:pt idx="1">
                  <c:v>9429.9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2521344"/>
        <c:axId val="132547712"/>
        <c:axId val="0"/>
      </c:bar3DChart>
      <c:catAx>
        <c:axId val="132521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32547712"/>
        <c:crosses val="autoZero"/>
        <c:auto val="1"/>
        <c:lblAlgn val="ctr"/>
        <c:lblOffset val="100"/>
        <c:noMultiLvlLbl val="0"/>
      </c:catAx>
      <c:valAx>
        <c:axId val="132547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25213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75000"/>
                </a:schemeClr>
              </a:solidFill>
            </a:rPr>
            <a:t>90,5</a:t>
          </a:r>
        </a:p>
        <a:p xmlns:a="http://schemas.openxmlformats.org/drawingml/2006/main">
          <a:endParaRPr lang="ru-RU" sz="2400" b="1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endParaRPr lang="ru-RU" sz="2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p04048@donpac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Отчет об исполнении  бюджета Ленинского сельского поселения Зимовниковского района за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2020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ЦЕЛЕВЫХ ПРОГРАММ </a:t>
            </a:r>
            <a:r>
              <a:rPr lang="ru-RU" sz="2800" b="1" dirty="0" smtClean="0">
                <a:solidFill>
                  <a:srgbClr val="FF0000"/>
                </a:solidFill>
              </a:rPr>
              <a:t>(ПРОДОЛЖЕНИЕ)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31997"/>
              </p:ext>
            </p:extLst>
          </p:nvPr>
        </p:nvGraphicFramePr>
        <p:xfrm>
          <a:off x="179512" y="1340768"/>
          <a:ext cx="8784976" cy="3730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6155"/>
                <a:gridCol w="1312355"/>
                <a:gridCol w="1458172"/>
                <a:gridCol w="1348294"/>
              </a:tblGrid>
              <a:tr h="828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1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рациональное природопользование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3045,2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1463,4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6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качественными жилищно-коммунальными услугами населения Ленинского сельского поселения»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2322,8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1424,1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2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территорий от чрезвычайных ситуаций, обеспечение пожарной безопасности и безопасности людей на водных объектах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оля\YandexDisk\Скриншоты\2017-12-01_23-31-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1" cy="213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Администрация Ленинского сельского поселения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Официальный сайт: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http://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ленинскоепоселение.рф/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Телефон: 8 (86397) 3-19-48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Адрес: 347460, Ростовская область, Зимовниковский район, х. Ленинский, ул. Мира, 38 а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E-mail: 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sp13143@yandex.ru</a:t>
            </a:r>
            <a:endParaRPr lang="ru-RU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Ленинского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34411B"/>
                </a:solidFill>
              </a:rPr>
              <a:t>Представляем Вашему вниманию Отчет об исполнении  бюджета Ленинского сельского поселения Зимовниковского района за </a:t>
            </a:r>
            <a:r>
              <a:rPr lang="ru-RU" sz="2800" b="1" dirty="0" smtClean="0">
                <a:solidFill>
                  <a:srgbClr val="34411B"/>
                </a:solidFill>
              </a:rPr>
              <a:t>2020 </a:t>
            </a:r>
            <a:r>
              <a:rPr lang="ru-RU" sz="2800" b="1" dirty="0" smtClean="0">
                <a:solidFill>
                  <a:srgbClr val="34411B"/>
                </a:solidFill>
              </a:rPr>
              <a:t>год.</a:t>
            </a:r>
          </a:p>
          <a:p>
            <a:pPr algn="just"/>
            <a:r>
              <a:rPr lang="ru-RU" sz="2800" b="1" dirty="0" smtClean="0">
                <a:solidFill>
                  <a:srgbClr val="34411B"/>
                </a:solidFill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800" b="1" dirty="0">
              <a:solidFill>
                <a:srgbClr val="3441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ОСНОВНЫЕ ПАРАМЕТРЫ ИСПОЛНЕНИЯ 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2020 </a:t>
            </a:r>
            <a:r>
              <a:rPr lang="ru-RU" sz="2800" b="1" dirty="0" smtClean="0">
                <a:solidFill>
                  <a:srgbClr val="FFC000"/>
                </a:solidFill>
              </a:rPr>
              <a:t>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69424"/>
              </p:ext>
            </p:extLst>
          </p:nvPr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/>
                <a:gridCol w="1538035"/>
                <a:gridCol w="1383704"/>
                <a:gridCol w="1902098"/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8037,7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9088,4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113,1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10424,5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9429,9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90,5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Дефицит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2386,8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341,5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://zuzino.mos.ru/upload/medialibrary/d03/byudzh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4194984" cy="206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2020 </a:t>
            </a:r>
            <a:r>
              <a:rPr lang="ru-RU" sz="2800" b="1" dirty="0" smtClean="0">
                <a:solidFill>
                  <a:srgbClr val="FFC000"/>
                </a:solidFill>
              </a:rPr>
              <a:t>ГОД ПО ДОХОДАМ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77559781"/>
              </p:ext>
            </p:extLst>
          </p:nvPr>
        </p:nvGraphicFramePr>
        <p:xfrm>
          <a:off x="467544" y="191683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54280307"/>
              </p:ext>
            </p:extLst>
          </p:nvPr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43831"/>
              </p:ext>
            </p:extLst>
          </p:nvPr>
        </p:nvGraphicFramePr>
        <p:xfrm>
          <a:off x="323529" y="1412776"/>
          <a:ext cx="8640959" cy="35400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82560"/>
                <a:gridCol w="698159"/>
                <a:gridCol w="1008112"/>
                <a:gridCol w="1152128"/>
              </a:tblGrid>
              <a:tr h="459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План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Поступило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Отклонения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6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4824,3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5949,4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1125,1</a:t>
                      </a:r>
                      <a:endParaRPr lang="ru-RU" sz="1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8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доходы физических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230,1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999,0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768,9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1155,3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1394,6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239,3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84,4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136,4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52,4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3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2952,8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2495,8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-457,0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-4,9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918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390,1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895,8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505,7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Штрафы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5,3</a:t>
                      </a:r>
                      <a:endParaRPr lang="ru-RU" sz="1500" b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26,0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301208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Анализ исполнения собственных доходов бюджета поселения за 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2020 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 свидетельствует  о том, что план по указанным доходам   выполнен   на  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113,1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%</a:t>
            </a:r>
            <a:endParaRPr lang="ru-RU" sz="1700" b="1" i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НАЛОГОВЫХ И НЕНАЛОГОВЫХ ДОХОДОВ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2020 </a:t>
            </a:r>
            <a:r>
              <a:rPr lang="ru-RU" sz="2800" b="1" dirty="0" smtClean="0">
                <a:solidFill>
                  <a:srgbClr val="FFC000"/>
                </a:solidFill>
              </a:rPr>
              <a:t>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36888"/>
              </p:ext>
            </p:extLst>
          </p:nvPr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3213,4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3139,0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97,7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2127,4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2127,4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993,3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918,9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2020 </a:t>
            </a:r>
            <a:r>
              <a:rPr lang="ru-RU" sz="2800" b="1" dirty="0" smtClean="0">
                <a:solidFill>
                  <a:srgbClr val="FFC000"/>
                </a:solidFill>
              </a:rPr>
              <a:t>ГОД ПО РАСХОДАМ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0039199"/>
              </p:ext>
            </p:extLst>
          </p:nvPr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84192"/>
              </p:ext>
            </p:extLst>
          </p:nvPr>
        </p:nvGraphicFramePr>
        <p:xfrm>
          <a:off x="467544" y="1340768"/>
          <a:ext cx="8352927" cy="529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984742"/>
                <a:gridCol w="1319513"/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Исполнение(%)</a:t>
                      </a:r>
                      <a:endParaRPr lang="ru-RU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10424,5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9429,9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90,5</a:t>
                      </a:r>
                      <a:endParaRPr lang="ru-RU" b="1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4678,6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4661,5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99,6</a:t>
                      </a:r>
                      <a:endParaRPr lang="ru-RU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100</a:t>
                      </a:r>
                    </a:p>
                  </a:txBody>
                  <a:tcPr/>
                </a:tc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ЧС, гражданская оборона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21,0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21,0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100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</a:tr>
              <a:tr h="59659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национальной экономики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2777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Охрана окружающей среды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12,1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12,1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2326,8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1424,1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61,2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3045,2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2970,4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97,5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СТРУКТУРА И ОБЪЕМ РАСХОДОВ БЮДЖЕТА ЛЕНИНСКОГО СЕЛЬСКОГО ПОСЕЛЕНИЯ ЗА </a:t>
            </a:r>
            <a:r>
              <a:rPr lang="ru-RU" sz="2400" b="1" dirty="0" smtClean="0">
                <a:solidFill>
                  <a:srgbClr val="FFC000"/>
                </a:solidFill>
              </a:rPr>
              <a:t>2020 </a:t>
            </a:r>
            <a:r>
              <a:rPr lang="ru-RU" sz="2400" b="1" dirty="0" smtClean="0">
                <a:solidFill>
                  <a:srgbClr val="FFC000"/>
                </a:solidFill>
              </a:rPr>
              <a:t>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 ЦЕЛЕВЫХ ПРОГРАММ ЗА </a:t>
            </a:r>
            <a:r>
              <a:rPr lang="ru-RU" sz="2800" b="1" dirty="0" smtClean="0">
                <a:solidFill>
                  <a:srgbClr val="FFC000"/>
                </a:solidFill>
              </a:rPr>
              <a:t>2020 </a:t>
            </a:r>
            <a:r>
              <a:rPr lang="ru-RU" sz="2800" b="1" dirty="0" smtClean="0">
                <a:solidFill>
                  <a:srgbClr val="FFC000"/>
                </a:solidFill>
              </a:rPr>
              <a:t>ГОД (тыс. 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29700"/>
              </p:ext>
            </p:extLst>
          </p:nvPr>
        </p:nvGraphicFramePr>
        <p:xfrm>
          <a:off x="179512" y="1412776"/>
          <a:ext cx="8640960" cy="52447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9659"/>
                <a:gridCol w="1290842"/>
                <a:gridCol w="1434268"/>
                <a:gridCol w="1326191"/>
              </a:tblGrid>
              <a:tr h="756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10175,3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9180,7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8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4686,8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3833,7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5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и информационное общество»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21,5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77,9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</a:p>
                    <a:p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46,9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46,9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525</Words>
  <Application>Microsoft Office PowerPoint</Application>
  <PresentationFormat>Экран (4:3)</PresentationFormat>
  <Paragraphs>201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UserPC</cp:lastModifiedBy>
  <cp:revision>25</cp:revision>
  <dcterms:created xsi:type="dcterms:W3CDTF">2018-03-07T10:41:26Z</dcterms:created>
  <dcterms:modified xsi:type="dcterms:W3CDTF">2021-02-17T12:41:48Z</dcterms:modified>
</cp:coreProperties>
</file>